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8" r:id="rId6"/>
  </p:sldIdLst>
  <p:sldSz cx="6858000" cy="9144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4" autoAdjust="0"/>
  </p:normalViewPr>
  <p:slideViewPr>
    <p:cSldViewPr>
      <p:cViewPr>
        <p:scale>
          <a:sx n="68" d="100"/>
          <a:sy n="68" d="100"/>
        </p:scale>
        <p:origin x="-1932" y="2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6FD41-8101-4757-803A-5B1933E8AEB3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C269E4D3-2F69-4DB4-A57E-739145C1952B}">
      <dgm:prSet phldrT="[Text]"/>
      <dgm:spPr/>
      <dgm:t>
        <a:bodyPr/>
        <a:lstStyle/>
        <a:p>
          <a:endParaRPr lang="de-AT" b="1" dirty="0" smtClean="0"/>
        </a:p>
        <a:p>
          <a:r>
            <a:rPr lang="en-US" b="1" dirty="0" smtClean="0"/>
            <a:t>Collect information:</a:t>
          </a:r>
        </a:p>
        <a:p>
          <a:r>
            <a:rPr lang="en-US" b="1" dirty="0" smtClean="0"/>
            <a:t>Students figure out </a:t>
          </a:r>
          <a:r>
            <a:rPr lang="de-AT" b="1" dirty="0" smtClean="0"/>
            <a:t> </a:t>
          </a:r>
          <a:r>
            <a:rPr lang="de-AT" b="1" dirty="0" err="1" smtClean="0"/>
            <a:t>how</a:t>
          </a:r>
          <a:r>
            <a:rPr lang="de-AT" b="1" dirty="0" smtClean="0"/>
            <a:t> </a:t>
          </a:r>
          <a:r>
            <a:rPr lang="de-AT" b="1" dirty="0" err="1" smtClean="0"/>
            <a:t>the</a:t>
          </a:r>
          <a:r>
            <a:rPr lang="de-AT" b="1" dirty="0" smtClean="0"/>
            <a:t> </a:t>
          </a:r>
          <a:r>
            <a:rPr lang="de-AT" b="1" dirty="0" err="1" smtClean="0"/>
            <a:t>system</a:t>
          </a:r>
          <a:r>
            <a:rPr lang="de-AT" b="1" dirty="0" smtClean="0"/>
            <a:t> </a:t>
          </a:r>
          <a:r>
            <a:rPr lang="de-AT" b="1" dirty="0" err="1" smtClean="0"/>
            <a:t>of</a:t>
          </a:r>
          <a:r>
            <a:rPr lang="de-AT" b="1" dirty="0" smtClean="0"/>
            <a:t> </a:t>
          </a:r>
          <a:r>
            <a:rPr lang="de-AT" b="1" dirty="0" err="1" smtClean="0"/>
            <a:t>heredity</a:t>
          </a:r>
          <a:r>
            <a:rPr lang="de-AT" b="1" dirty="0" smtClean="0"/>
            <a:t> </a:t>
          </a:r>
          <a:r>
            <a:rPr lang="de-AT" b="1" dirty="0" err="1" smtClean="0"/>
            <a:t>works</a:t>
          </a:r>
          <a:r>
            <a:rPr lang="de-AT" b="1" dirty="0" smtClean="0"/>
            <a:t>, </a:t>
          </a:r>
          <a:r>
            <a:rPr lang="de-AT" b="1" dirty="0" err="1" smtClean="0"/>
            <a:t>using</a:t>
          </a:r>
          <a:r>
            <a:rPr lang="de-AT" b="1" dirty="0" smtClean="0"/>
            <a:t> </a:t>
          </a:r>
          <a:r>
            <a:rPr lang="en-US" b="1" dirty="0" smtClean="0"/>
            <a:t>the “</a:t>
          </a:r>
          <a:r>
            <a:rPr lang="de-AT" b="1" u="none" dirty="0" smtClean="0"/>
            <a:t>Interactive </a:t>
          </a:r>
          <a:r>
            <a:rPr lang="de-AT" b="1" u="none" dirty="0" err="1" smtClean="0"/>
            <a:t>Pea</a:t>
          </a:r>
          <a:r>
            <a:rPr lang="de-AT" b="1" u="none" dirty="0" smtClean="0"/>
            <a:t> Experiment“ on </a:t>
          </a:r>
          <a:r>
            <a:rPr lang="de-AT" b="1" u="none" dirty="0" err="1" smtClean="0"/>
            <a:t>Scie</a:t>
          </a:r>
          <a:r>
            <a:rPr lang="de-AT" b="1" dirty="0" err="1" smtClean="0"/>
            <a:t>ntix</a:t>
          </a:r>
          <a:r>
            <a:rPr lang="de-AT" b="1" dirty="0" smtClean="0"/>
            <a:t> Webpage</a:t>
          </a:r>
        </a:p>
      </dgm:t>
    </dgm:pt>
    <dgm:pt modelId="{68C7431B-7F03-47A9-A837-DF066B6F5794}" type="parTrans" cxnId="{7CACAFDE-E18B-4146-83BC-DF9200A8D624}">
      <dgm:prSet/>
      <dgm:spPr/>
      <dgm:t>
        <a:bodyPr/>
        <a:lstStyle/>
        <a:p>
          <a:endParaRPr lang="de-AT"/>
        </a:p>
      </dgm:t>
    </dgm:pt>
    <dgm:pt modelId="{D82CFAF9-C6F2-4B90-BF7E-639B52775AD1}" type="sibTrans" cxnId="{7CACAFDE-E18B-4146-83BC-DF9200A8D624}">
      <dgm:prSet/>
      <dgm:spPr/>
      <dgm:t>
        <a:bodyPr/>
        <a:lstStyle/>
        <a:p>
          <a:endParaRPr lang="de-AT"/>
        </a:p>
      </dgm:t>
    </dgm:pt>
    <dgm:pt modelId="{26FC809B-EDC6-44D8-84EE-3439DD7C0D6E}">
      <dgm:prSet phldrT="[Text]"/>
      <dgm:spPr/>
      <dgm:t>
        <a:bodyPr/>
        <a:lstStyle/>
        <a:p>
          <a:r>
            <a:rPr lang="de-AT" b="1" dirty="0" smtClean="0"/>
            <a:t>Experiment:</a:t>
          </a:r>
        </a:p>
        <a:p>
          <a:r>
            <a:rPr lang="de-AT" b="1" dirty="0" smtClean="0"/>
            <a:t>An Expert </a:t>
          </a:r>
          <a:r>
            <a:rPr lang="de-AT" b="1" dirty="0" err="1" smtClean="0"/>
            <a:t>from</a:t>
          </a:r>
          <a:r>
            <a:rPr lang="de-AT" b="1" dirty="0" smtClean="0"/>
            <a:t> </a:t>
          </a:r>
          <a:r>
            <a:rPr lang="de-AT" b="1" dirty="0" err="1" smtClean="0"/>
            <a:t>the</a:t>
          </a:r>
          <a:r>
            <a:rPr lang="de-AT" b="1" dirty="0" smtClean="0"/>
            <a:t> University </a:t>
          </a:r>
          <a:r>
            <a:rPr lang="de-AT" b="1" dirty="0" err="1" smtClean="0"/>
            <a:t>of</a:t>
          </a:r>
          <a:r>
            <a:rPr lang="de-AT" b="1" dirty="0" smtClean="0"/>
            <a:t> Vienna </a:t>
          </a:r>
          <a:r>
            <a:rPr lang="de-AT" b="1" dirty="0" err="1" smtClean="0"/>
            <a:t>shows</a:t>
          </a:r>
          <a:r>
            <a:rPr lang="de-AT" b="1" dirty="0" smtClean="0"/>
            <a:t>  </a:t>
          </a:r>
          <a:r>
            <a:rPr lang="de-AT" b="1" dirty="0" err="1" smtClean="0"/>
            <a:t>how</a:t>
          </a:r>
          <a:r>
            <a:rPr lang="de-AT" b="1" dirty="0" smtClean="0"/>
            <a:t> </a:t>
          </a:r>
          <a:r>
            <a:rPr lang="de-AT" b="1" dirty="0" err="1" smtClean="0"/>
            <a:t>to</a:t>
          </a:r>
          <a:r>
            <a:rPr lang="de-AT" b="1" dirty="0" smtClean="0"/>
            <a:t> </a:t>
          </a:r>
          <a:r>
            <a:rPr lang="de-AT" b="1" dirty="0" err="1" smtClean="0"/>
            <a:t>screen</a:t>
          </a:r>
          <a:r>
            <a:rPr lang="de-AT" b="1" dirty="0" smtClean="0"/>
            <a:t> </a:t>
          </a:r>
          <a:r>
            <a:rPr lang="de-AT" b="1" dirty="0" err="1" smtClean="0"/>
            <a:t>Genetic</a:t>
          </a:r>
          <a:r>
            <a:rPr lang="de-AT" b="1" dirty="0" smtClean="0"/>
            <a:t> </a:t>
          </a:r>
          <a:r>
            <a:rPr lang="de-AT" b="1" dirty="0" err="1" smtClean="0"/>
            <a:t>Sequences</a:t>
          </a:r>
          <a:endParaRPr lang="de-AT" dirty="0"/>
        </a:p>
      </dgm:t>
    </dgm:pt>
    <dgm:pt modelId="{FE11963C-58E9-4FE7-B88E-49B72E0446D7}" type="parTrans" cxnId="{9B0A47C1-1442-4975-80D6-4BDEF5B6C29E}">
      <dgm:prSet/>
      <dgm:spPr/>
      <dgm:t>
        <a:bodyPr/>
        <a:lstStyle/>
        <a:p>
          <a:endParaRPr lang="de-AT"/>
        </a:p>
      </dgm:t>
    </dgm:pt>
    <dgm:pt modelId="{65ABB071-9AE6-41B8-B4F3-3DF114B7CD0D}" type="sibTrans" cxnId="{9B0A47C1-1442-4975-80D6-4BDEF5B6C29E}">
      <dgm:prSet/>
      <dgm:spPr/>
      <dgm:t>
        <a:bodyPr/>
        <a:lstStyle/>
        <a:p>
          <a:endParaRPr lang="de-AT"/>
        </a:p>
      </dgm:t>
    </dgm:pt>
    <dgm:pt modelId="{F94B7BFA-3C86-4EF5-86E3-99F72632E8A9}">
      <dgm:prSet phldrT="[Text]"/>
      <dgm:spPr/>
      <dgm:t>
        <a:bodyPr/>
        <a:lstStyle/>
        <a:p>
          <a:r>
            <a:rPr lang="de-AT" b="1" dirty="0" err="1" smtClean="0"/>
            <a:t>Presentation</a:t>
          </a:r>
          <a:r>
            <a:rPr lang="de-AT" b="1" dirty="0" smtClean="0"/>
            <a:t>:</a:t>
          </a:r>
        </a:p>
        <a:p>
          <a:r>
            <a:rPr lang="de-AT" b="1" dirty="0" err="1" smtClean="0"/>
            <a:t>Students</a:t>
          </a:r>
          <a:r>
            <a:rPr lang="de-AT" b="1" dirty="0" smtClean="0"/>
            <a:t> </a:t>
          </a:r>
          <a:r>
            <a:rPr lang="de-AT" b="1" dirty="0" err="1" smtClean="0"/>
            <a:t>work</a:t>
          </a:r>
          <a:r>
            <a:rPr lang="de-AT" b="1" dirty="0" smtClean="0"/>
            <a:t> out a </a:t>
          </a:r>
          <a:r>
            <a:rPr lang="de-AT" b="1" dirty="0" err="1" smtClean="0"/>
            <a:t>Presentation</a:t>
          </a:r>
          <a:r>
            <a:rPr lang="de-AT" b="1" dirty="0" smtClean="0"/>
            <a:t> </a:t>
          </a:r>
          <a:r>
            <a:rPr lang="de-AT" b="1" dirty="0" err="1" smtClean="0"/>
            <a:t>using</a:t>
          </a:r>
          <a:r>
            <a:rPr lang="de-AT" b="1" dirty="0" smtClean="0"/>
            <a:t> </a:t>
          </a:r>
          <a:r>
            <a:rPr lang="de-AT" b="1" dirty="0" err="1" smtClean="0"/>
            <a:t>their</a:t>
          </a:r>
          <a:r>
            <a:rPr lang="de-AT" b="1" dirty="0" smtClean="0"/>
            <a:t> </a:t>
          </a:r>
          <a:r>
            <a:rPr lang="de-AT" b="1" dirty="0" err="1" smtClean="0"/>
            <a:t>netbooks</a:t>
          </a:r>
          <a:r>
            <a:rPr lang="de-AT" b="1" dirty="0" smtClean="0"/>
            <a:t> </a:t>
          </a:r>
        </a:p>
        <a:p>
          <a:r>
            <a:rPr lang="de-AT" b="1" dirty="0" smtClean="0"/>
            <a:t>Topic: </a:t>
          </a:r>
          <a:r>
            <a:rPr lang="de-AT" b="1" dirty="0" err="1" smtClean="0"/>
            <a:t>Summarize</a:t>
          </a:r>
          <a:r>
            <a:rPr lang="de-AT" b="1" dirty="0" smtClean="0"/>
            <a:t> </a:t>
          </a:r>
          <a:r>
            <a:rPr lang="de-AT" b="1" dirty="0" err="1" smtClean="0"/>
            <a:t>the</a:t>
          </a:r>
          <a:r>
            <a:rPr lang="de-AT" b="1" dirty="0" smtClean="0"/>
            <a:t>  </a:t>
          </a:r>
          <a:r>
            <a:rPr lang="de-AT" b="1" dirty="0" err="1" smtClean="0"/>
            <a:t>information</a:t>
          </a:r>
          <a:r>
            <a:rPr lang="de-AT" b="1" dirty="0" smtClean="0"/>
            <a:t> </a:t>
          </a:r>
          <a:r>
            <a:rPr lang="de-AT" b="1" dirty="0" err="1" smtClean="0"/>
            <a:t>you</a:t>
          </a:r>
          <a:r>
            <a:rPr lang="de-AT" b="1" dirty="0" smtClean="0"/>
            <a:t> </a:t>
          </a:r>
          <a:r>
            <a:rPr lang="de-AT" b="1" dirty="0" err="1" smtClean="0"/>
            <a:t>got</a:t>
          </a:r>
          <a:r>
            <a:rPr lang="de-AT" b="1" dirty="0" smtClean="0"/>
            <a:t> </a:t>
          </a:r>
          <a:r>
            <a:rPr lang="de-AT" b="1" dirty="0" err="1" smtClean="0"/>
            <a:t>about</a:t>
          </a:r>
          <a:r>
            <a:rPr lang="de-AT" b="1" dirty="0" smtClean="0"/>
            <a:t> </a:t>
          </a:r>
          <a:r>
            <a:rPr lang="de-AT" b="1" dirty="0" err="1" smtClean="0"/>
            <a:t>the</a:t>
          </a:r>
          <a:r>
            <a:rPr lang="de-AT" b="1" dirty="0" smtClean="0"/>
            <a:t> </a:t>
          </a:r>
          <a:r>
            <a:rPr lang="de-AT" b="1" dirty="0" err="1" smtClean="0"/>
            <a:t>system</a:t>
          </a:r>
          <a:r>
            <a:rPr lang="de-AT" b="1" dirty="0" smtClean="0"/>
            <a:t> </a:t>
          </a:r>
          <a:r>
            <a:rPr lang="de-AT" b="1" dirty="0" err="1" smtClean="0"/>
            <a:t>of</a:t>
          </a:r>
          <a:r>
            <a:rPr lang="de-AT" b="1" dirty="0" smtClean="0"/>
            <a:t> </a:t>
          </a:r>
          <a:r>
            <a:rPr lang="de-AT" b="1" dirty="0" err="1" smtClean="0"/>
            <a:t>heredity</a:t>
          </a:r>
          <a:endParaRPr lang="de-AT" dirty="0"/>
        </a:p>
      </dgm:t>
    </dgm:pt>
    <dgm:pt modelId="{A5E50153-45EE-4DBF-AAA5-33C06C41D8C2}" type="parTrans" cxnId="{C4784C78-0950-4F65-89DB-1DA2BA0F7C76}">
      <dgm:prSet/>
      <dgm:spPr/>
      <dgm:t>
        <a:bodyPr/>
        <a:lstStyle/>
        <a:p>
          <a:endParaRPr lang="de-AT"/>
        </a:p>
      </dgm:t>
    </dgm:pt>
    <dgm:pt modelId="{99239212-BB46-4298-AA4D-078E603D0EEF}" type="sibTrans" cxnId="{C4784C78-0950-4F65-89DB-1DA2BA0F7C76}">
      <dgm:prSet/>
      <dgm:spPr/>
      <dgm:t>
        <a:bodyPr/>
        <a:lstStyle/>
        <a:p>
          <a:endParaRPr lang="de-AT"/>
        </a:p>
      </dgm:t>
    </dgm:pt>
    <dgm:pt modelId="{D065409B-EC36-40EB-A643-A965B82EAD4D}">
      <dgm:prSet phldrT="[Text]"/>
      <dgm:spPr/>
      <dgm:t>
        <a:bodyPr/>
        <a:lstStyle/>
        <a:p>
          <a:r>
            <a:rPr lang="de-AT" b="1" dirty="0" smtClean="0"/>
            <a:t>Review:</a:t>
          </a:r>
        </a:p>
        <a:p>
          <a:r>
            <a:rPr lang="de-AT" b="1" dirty="0" err="1" smtClean="0"/>
            <a:t>Students</a:t>
          </a:r>
          <a:r>
            <a:rPr lang="de-AT" b="1" dirty="0" smtClean="0"/>
            <a:t> do an </a:t>
          </a:r>
          <a:r>
            <a:rPr lang="de-AT" b="1" dirty="0" err="1" smtClean="0"/>
            <a:t>interactive</a:t>
          </a:r>
          <a:r>
            <a:rPr lang="de-AT" b="1" dirty="0" smtClean="0"/>
            <a:t> Test in </a:t>
          </a:r>
          <a:r>
            <a:rPr lang="de-AT" b="1" dirty="0" err="1" smtClean="0"/>
            <a:t>Moodle</a:t>
          </a:r>
          <a:r>
            <a:rPr lang="de-AT" b="1" dirty="0" smtClean="0"/>
            <a:t> LMS</a:t>
          </a:r>
          <a:endParaRPr lang="de-AT" dirty="0"/>
        </a:p>
      </dgm:t>
    </dgm:pt>
    <dgm:pt modelId="{0D82624F-0E1C-4CD0-B802-B2E1A1778167}" type="parTrans" cxnId="{8CDF3A24-6DF2-48AC-83E4-6187A2F127A0}">
      <dgm:prSet/>
      <dgm:spPr/>
      <dgm:t>
        <a:bodyPr/>
        <a:lstStyle/>
        <a:p>
          <a:endParaRPr lang="de-AT"/>
        </a:p>
      </dgm:t>
    </dgm:pt>
    <dgm:pt modelId="{AFC1AB59-91B5-484E-A2C2-3647D4696121}" type="sibTrans" cxnId="{8CDF3A24-6DF2-48AC-83E4-6187A2F127A0}">
      <dgm:prSet/>
      <dgm:spPr/>
      <dgm:t>
        <a:bodyPr/>
        <a:lstStyle/>
        <a:p>
          <a:endParaRPr lang="de-AT"/>
        </a:p>
      </dgm:t>
    </dgm:pt>
    <dgm:pt modelId="{4FBA2C00-ACBF-442C-AFC3-241EED6C9182}" type="pres">
      <dgm:prSet presAssocID="{01E6FD41-8101-4757-803A-5B1933E8AE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9778B24D-E246-4FC7-B5D7-0EA5881914FD}" type="pres">
      <dgm:prSet presAssocID="{C269E4D3-2F69-4DB4-A57E-739145C1952B}" presName="dummy" presStyleCnt="0"/>
      <dgm:spPr/>
      <dgm:t>
        <a:bodyPr/>
        <a:lstStyle/>
        <a:p>
          <a:endParaRPr lang="de-AT"/>
        </a:p>
      </dgm:t>
    </dgm:pt>
    <dgm:pt modelId="{95BC9C3F-3260-4A7F-A8AE-5E201FA790B8}" type="pres">
      <dgm:prSet presAssocID="{C269E4D3-2F69-4DB4-A57E-739145C1952B}" presName="node" presStyleLbl="revTx" presStyleIdx="0" presStyleCnt="4" custScaleX="121927" custScaleY="107423" custRadScaleRad="90333" custRadScaleInc="1679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2A52DAC-0DA5-4C3C-8F79-BBEACA0EC4C5}" type="pres">
      <dgm:prSet presAssocID="{D82CFAF9-C6F2-4B90-BF7E-639B52775AD1}" presName="sibTrans" presStyleLbl="node1" presStyleIdx="0" presStyleCnt="4" custAng="199816" custScaleX="108781" custScaleY="96681" custLinFactNeighborX="-12644" custLinFactNeighborY="1013"/>
      <dgm:spPr/>
      <dgm:t>
        <a:bodyPr/>
        <a:lstStyle/>
        <a:p>
          <a:endParaRPr lang="de-AT"/>
        </a:p>
      </dgm:t>
    </dgm:pt>
    <dgm:pt modelId="{8DDD86B0-8441-4DAC-A59B-0A3CE950FBA9}" type="pres">
      <dgm:prSet presAssocID="{26FC809B-EDC6-44D8-84EE-3439DD7C0D6E}" presName="dummy" presStyleCnt="0"/>
      <dgm:spPr/>
      <dgm:t>
        <a:bodyPr/>
        <a:lstStyle/>
        <a:p>
          <a:endParaRPr lang="de-AT"/>
        </a:p>
      </dgm:t>
    </dgm:pt>
    <dgm:pt modelId="{748E0A84-B8CA-4BA3-B7D5-DCCA6E1CEC5B}" type="pres">
      <dgm:prSet presAssocID="{26FC809B-EDC6-44D8-84EE-3439DD7C0D6E}" presName="node" presStyleLbl="revTx" presStyleIdx="1" presStyleCnt="4" custAng="0" custScaleX="112083" custScaleY="87349" custRadScaleRad="101570" custRadScaleInc="1358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05DB33A-71EA-43ED-ADC4-C0772A3653F5}" type="pres">
      <dgm:prSet presAssocID="{65ABB071-9AE6-41B8-B4F3-3DF114B7CD0D}" presName="sibTrans" presStyleLbl="node1" presStyleIdx="1" presStyleCnt="4" custScaleY="108439" custLinFactNeighborX="-1144" custLinFactNeighborY="-12311"/>
      <dgm:spPr/>
      <dgm:t>
        <a:bodyPr/>
        <a:lstStyle/>
        <a:p>
          <a:endParaRPr lang="de-AT"/>
        </a:p>
      </dgm:t>
    </dgm:pt>
    <dgm:pt modelId="{B4BA2C3B-4D9B-49BD-ADD2-F6C162E19446}" type="pres">
      <dgm:prSet presAssocID="{F94B7BFA-3C86-4EF5-86E3-99F72632E8A9}" presName="dummy" presStyleCnt="0"/>
      <dgm:spPr/>
      <dgm:t>
        <a:bodyPr/>
        <a:lstStyle/>
        <a:p>
          <a:endParaRPr lang="de-AT"/>
        </a:p>
      </dgm:t>
    </dgm:pt>
    <dgm:pt modelId="{D835C3DD-253B-4F56-BA7D-D90BC8235088}" type="pres">
      <dgm:prSet presAssocID="{F94B7BFA-3C86-4EF5-86E3-99F72632E8A9}" presName="node" presStyleLbl="revTx" presStyleIdx="2" presStyleCnt="4" custScaleX="12455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720180B8-0878-4796-8F3E-1315BE06A188}" type="pres">
      <dgm:prSet presAssocID="{99239212-BB46-4298-AA4D-078E603D0EEF}" presName="sibTrans" presStyleLbl="node1" presStyleIdx="2" presStyleCnt="4" custAng="188243" custScaleX="105250" custScaleY="105281" custLinFactNeighborX="9001" custLinFactNeighborY="1467"/>
      <dgm:spPr/>
      <dgm:t>
        <a:bodyPr/>
        <a:lstStyle/>
        <a:p>
          <a:endParaRPr lang="de-AT"/>
        </a:p>
      </dgm:t>
    </dgm:pt>
    <dgm:pt modelId="{637053A8-C300-4B7D-B14F-47BFF463DC74}" type="pres">
      <dgm:prSet presAssocID="{D065409B-EC36-40EB-A643-A965B82EAD4D}" presName="dummy" presStyleCnt="0"/>
      <dgm:spPr/>
      <dgm:t>
        <a:bodyPr/>
        <a:lstStyle/>
        <a:p>
          <a:endParaRPr lang="de-AT"/>
        </a:p>
      </dgm:t>
    </dgm:pt>
    <dgm:pt modelId="{370A0E96-3B98-4A35-B92B-F131137BFB1E}" type="pres">
      <dgm:prSet presAssocID="{D065409B-EC36-40EB-A643-A965B82EAD4D}" presName="node" presStyleLbl="revTx" presStyleIdx="3" presStyleCnt="4" custScaleX="98605" custScaleY="80781" custRadScaleRad="97643" custRadScaleInc="-1468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DD37F0F-359B-4807-9E7A-9DFEE519FAF9}" type="pres">
      <dgm:prSet presAssocID="{AFC1AB59-91B5-484E-A2C2-3647D4696121}" presName="sibTrans" presStyleLbl="node1" presStyleIdx="3" presStyleCnt="4" custLinFactNeighborX="637" custLinFactNeighborY="11274"/>
      <dgm:spPr/>
      <dgm:t>
        <a:bodyPr/>
        <a:lstStyle/>
        <a:p>
          <a:endParaRPr lang="de-AT"/>
        </a:p>
      </dgm:t>
    </dgm:pt>
  </dgm:ptLst>
  <dgm:cxnLst>
    <dgm:cxn modelId="{73098A36-3946-4CD9-9092-09BA5CD31234}" type="presOf" srcId="{C269E4D3-2F69-4DB4-A57E-739145C1952B}" destId="{95BC9C3F-3260-4A7F-A8AE-5E201FA790B8}" srcOrd="0" destOrd="0" presId="urn:microsoft.com/office/officeart/2005/8/layout/cycle1"/>
    <dgm:cxn modelId="{9B0A47C1-1442-4975-80D6-4BDEF5B6C29E}" srcId="{01E6FD41-8101-4757-803A-5B1933E8AEB3}" destId="{26FC809B-EDC6-44D8-84EE-3439DD7C0D6E}" srcOrd="1" destOrd="0" parTransId="{FE11963C-58E9-4FE7-B88E-49B72E0446D7}" sibTransId="{65ABB071-9AE6-41B8-B4F3-3DF114B7CD0D}"/>
    <dgm:cxn modelId="{CC0AF6D2-3D03-404E-A331-4286FC56B2B9}" type="presOf" srcId="{AFC1AB59-91B5-484E-A2C2-3647D4696121}" destId="{5DD37F0F-359B-4807-9E7A-9DFEE519FAF9}" srcOrd="0" destOrd="0" presId="urn:microsoft.com/office/officeart/2005/8/layout/cycle1"/>
    <dgm:cxn modelId="{F82BE9C4-E90E-465A-B6DE-6EBC89AAEDFD}" type="presOf" srcId="{99239212-BB46-4298-AA4D-078E603D0EEF}" destId="{720180B8-0878-4796-8F3E-1315BE06A188}" srcOrd="0" destOrd="0" presId="urn:microsoft.com/office/officeart/2005/8/layout/cycle1"/>
    <dgm:cxn modelId="{104B047A-D8DF-4D09-9D29-D32B5AC2E7A9}" type="presOf" srcId="{65ABB071-9AE6-41B8-B4F3-3DF114B7CD0D}" destId="{105DB33A-71EA-43ED-ADC4-C0772A3653F5}" srcOrd="0" destOrd="0" presId="urn:microsoft.com/office/officeart/2005/8/layout/cycle1"/>
    <dgm:cxn modelId="{6A86F563-26E1-4017-A72C-D61E8D761F09}" type="presOf" srcId="{F94B7BFA-3C86-4EF5-86E3-99F72632E8A9}" destId="{D835C3DD-253B-4F56-BA7D-D90BC8235088}" srcOrd="0" destOrd="0" presId="urn:microsoft.com/office/officeart/2005/8/layout/cycle1"/>
    <dgm:cxn modelId="{CC043449-C951-47BF-9F08-8FE2C24F5274}" type="presOf" srcId="{D065409B-EC36-40EB-A643-A965B82EAD4D}" destId="{370A0E96-3B98-4A35-B92B-F131137BFB1E}" srcOrd="0" destOrd="0" presId="urn:microsoft.com/office/officeart/2005/8/layout/cycle1"/>
    <dgm:cxn modelId="{B94E9A59-1B3B-47E8-A97A-B3C19FCC70B4}" type="presOf" srcId="{01E6FD41-8101-4757-803A-5B1933E8AEB3}" destId="{4FBA2C00-ACBF-442C-AFC3-241EED6C9182}" srcOrd="0" destOrd="0" presId="urn:microsoft.com/office/officeart/2005/8/layout/cycle1"/>
    <dgm:cxn modelId="{8CDF3A24-6DF2-48AC-83E4-6187A2F127A0}" srcId="{01E6FD41-8101-4757-803A-5B1933E8AEB3}" destId="{D065409B-EC36-40EB-A643-A965B82EAD4D}" srcOrd="3" destOrd="0" parTransId="{0D82624F-0E1C-4CD0-B802-B2E1A1778167}" sibTransId="{AFC1AB59-91B5-484E-A2C2-3647D4696121}"/>
    <dgm:cxn modelId="{1DF628B6-F0C5-4D23-ACC4-EEF2EFAF7F94}" type="presOf" srcId="{26FC809B-EDC6-44D8-84EE-3439DD7C0D6E}" destId="{748E0A84-B8CA-4BA3-B7D5-DCCA6E1CEC5B}" srcOrd="0" destOrd="0" presId="urn:microsoft.com/office/officeart/2005/8/layout/cycle1"/>
    <dgm:cxn modelId="{88E33FD9-1692-4C9E-9987-9E4E83CEBDE5}" type="presOf" srcId="{D82CFAF9-C6F2-4B90-BF7E-639B52775AD1}" destId="{52A52DAC-0DA5-4C3C-8F79-BBEACA0EC4C5}" srcOrd="0" destOrd="0" presId="urn:microsoft.com/office/officeart/2005/8/layout/cycle1"/>
    <dgm:cxn modelId="{7CACAFDE-E18B-4146-83BC-DF9200A8D624}" srcId="{01E6FD41-8101-4757-803A-5B1933E8AEB3}" destId="{C269E4D3-2F69-4DB4-A57E-739145C1952B}" srcOrd="0" destOrd="0" parTransId="{68C7431B-7F03-47A9-A837-DF066B6F5794}" sibTransId="{D82CFAF9-C6F2-4B90-BF7E-639B52775AD1}"/>
    <dgm:cxn modelId="{C4784C78-0950-4F65-89DB-1DA2BA0F7C76}" srcId="{01E6FD41-8101-4757-803A-5B1933E8AEB3}" destId="{F94B7BFA-3C86-4EF5-86E3-99F72632E8A9}" srcOrd="2" destOrd="0" parTransId="{A5E50153-45EE-4DBF-AAA5-33C06C41D8C2}" sibTransId="{99239212-BB46-4298-AA4D-078E603D0EEF}"/>
    <dgm:cxn modelId="{947FBFFA-7495-4DCC-8B7B-1FDB0104ACE8}" type="presParOf" srcId="{4FBA2C00-ACBF-442C-AFC3-241EED6C9182}" destId="{9778B24D-E246-4FC7-B5D7-0EA5881914FD}" srcOrd="0" destOrd="0" presId="urn:microsoft.com/office/officeart/2005/8/layout/cycle1"/>
    <dgm:cxn modelId="{87BAC5E4-E471-45BC-8AE6-B0E8819F4792}" type="presParOf" srcId="{4FBA2C00-ACBF-442C-AFC3-241EED6C9182}" destId="{95BC9C3F-3260-4A7F-A8AE-5E201FA790B8}" srcOrd="1" destOrd="0" presId="urn:microsoft.com/office/officeart/2005/8/layout/cycle1"/>
    <dgm:cxn modelId="{1A024D97-BC25-41A2-B60C-1C549FD662CE}" type="presParOf" srcId="{4FBA2C00-ACBF-442C-AFC3-241EED6C9182}" destId="{52A52DAC-0DA5-4C3C-8F79-BBEACA0EC4C5}" srcOrd="2" destOrd="0" presId="urn:microsoft.com/office/officeart/2005/8/layout/cycle1"/>
    <dgm:cxn modelId="{22056BB7-49A0-4584-9EED-568B99CB80B2}" type="presParOf" srcId="{4FBA2C00-ACBF-442C-AFC3-241EED6C9182}" destId="{8DDD86B0-8441-4DAC-A59B-0A3CE950FBA9}" srcOrd="3" destOrd="0" presId="urn:microsoft.com/office/officeart/2005/8/layout/cycle1"/>
    <dgm:cxn modelId="{495C0EBC-81FF-401B-B1B9-889024E51FED}" type="presParOf" srcId="{4FBA2C00-ACBF-442C-AFC3-241EED6C9182}" destId="{748E0A84-B8CA-4BA3-B7D5-DCCA6E1CEC5B}" srcOrd="4" destOrd="0" presId="urn:microsoft.com/office/officeart/2005/8/layout/cycle1"/>
    <dgm:cxn modelId="{9B5A0BB6-FEB7-46A8-99B3-A44630548DA4}" type="presParOf" srcId="{4FBA2C00-ACBF-442C-AFC3-241EED6C9182}" destId="{105DB33A-71EA-43ED-ADC4-C0772A3653F5}" srcOrd="5" destOrd="0" presId="urn:microsoft.com/office/officeart/2005/8/layout/cycle1"/>
    <dgm:cxn modelId="{DDE16366-F710-431B-B08F-398B2B514DD4}" type="presParOf" srcId="{4FBA2C00-ACBF-442C-AFC3-241EED6C9182}" destId="{B4BA2C3B-4D9B-49BD-ADD2-F6C162E19446}" srcOrd="6" destOrd="0" presId="urn:microsoft.com/office/officeart/2005/8/layout/cycle1"/>
    <dgm:cxn modelId="{C1EB9195-2C5E-4D30-BA64-0A183C6CAABD}" type="presParOf" srcId="{4FBA2C00-ACBF-442C-AFC3-241EED6C9182}" destId="{D835C3DD-253B-4F56-BA7D-D90BC8235088}" srcOrd="7" destOrd="0" presId="urn:microsoft.com/office/officeart/2005/8/layout/cycle1"/>
    <dgm:cxn modelId="{61A05410-C454-490D-82C8-887FB4FCD752}" type="presParOf" srcId="{4FBA2C00-ACBF-442C-AFC3-241EED6C9182}" destId="{720180B8-0878-4796-8F3E-1315BE06A188}" srcOrd="8" destOrd="0" presId="urn:microsoft.com/office/officeart/2005/8/layout/cycle1"/>
    <dgm:cxn modelId="{5309D82C-DFD2-4F21-83AD-4BDCA1D093F9}" type="presParOf" srcId="{4FBA2C00-ACBF-442C-AFC3-241EED6C9182}" destId="{637053A8-C300-4B7D-B14F-47BFF463DC74}" srcOrd="9" destOrd="0" presId="urn:microsoft.com/office/officeart/2005/8/layout/cycle1"/>
    <dgm:cxn modelId="{1EA7AF32-9035-4A1E-BF56-B9D8852ACBE4}" type="presParOf" srcId="{4FBA2C00-ACBF-442C-AFC3-241EED6C9182}" destId="{370A0E96-3B98-4A35-B92B-F131137BFB1E}" srcOrd="10" destOrd="0" presId="urn:microsoft.com/office/officeart/2005/8/layout/cycle1"/>
    <dgm:cxn modelId="{8DD2829C-9C40-4716-AF41-A5883343778C}" type="presParOf" srcId="{4FBA2C00-ACBF-442C-AFC3-241EED6C9182}" destId="{5DD37F0F-359B-4807-9E7A-9DFEE519FAF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C9C3F-3260-4A7F-A8AE-5E201FA790B8}">
      <dsp:nvSpPr>
        <dsp:cNvPr id="0" name=""/>
        <dsp:cNvSpPr/>
      </dsp:nvSpPr>
      <dsp:spPr>
        <a:xfrm>
          <a:off x="3678168" y="387123"/>
          <a:ext cx="2664772" cy="234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Collect information: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Students figure out 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how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the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system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of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heredity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works</a:t>
          </a:r>
          <a:r>
            <a:rPr lang="de-AT" sz="1800" b="1" kern="1200" dirty="0" smtClean="0"/>
            <a:t>, </a:t>
          </a:r>
          <a:r>
            <a:rPr lang="de-AT" sz="1800" b="1" kern="1200" dirty="0" err="1" smtClean="0"/>
            <a:t>using</a:t>
          </a:r>
          <a:r>
            <a:rPr lang="de-AT" sz="1800" b="1" kern="1200" dirty="0" smtClean="0"/>
            <a:t> </a:t>
          </a:r>
          <a:r>
            <a:rPr lang="en-US" sz="1800" b="1" kern="1200" dirty="0" smtClean="0"/>
            <a:t>the “</a:t>
          </a:r>
          <a:r>
            <a:rPr lang="de-AT" sz="1800" b="1" u="none" kern="1200" dirty="0" smtClean="0"/>
            <a:t>Interactive </a:t>
          </a:r>
          <a:r>
            <a:rPr lang="de-AT" sz="1800" b="1" u="none" kern="1200" dirty="0" err="1" smtClean="0"/>
            <a:t>Pea</a:t>
          </a:r>
          <a:r>
            <a:rPr lang="de-AT" sz="1800" b="1" u="none" kern="1200" dirty="0" smtClean="0"/>
            <a:t> Experiment“ on </a:t>
          </a:r>
          <a:r>
            <a:rPr lang="de-AT" sz="1800" b="1" u="none" kern="1200" dirty="0" err="1" smtClean="0"/>
            <a:t>Scie</a:t>
          </a:r>
          <a:r>
            <a:rPr lang="de-AT" sz="1800" b="1" kern="1200" dirty="0" err="1" smtClean="0"/>
            <a:t>ntix</a:t>
          </a:r>
          <a:r>
            <a:rPr lang="de-AT" sz="1800" b="1" kern="1200" dirty="0" smtClean="0"/>
            <a:t> Webpage</a:t>
          </a:r>
        </a:p>
      </dsp:txBody>
      <dsp:txXfrm>
        <a:off x="3678168" y="387123"/>
        <a:ext cx="2664772" cy="2347780"/>
      </dsp:txXfrm>
    </dsp:sp>
    <dsp:sp modelId="{52A52DAC-0DA5-4C3C-8F79-BBEACA0EC4C5}">
      <dsp:nvSpPr>
        <dsp:cNvPr id="0" name=""/>
        <dsp:cNvSpPr/>
      </dsp:nvSpPr>
      <dsp:spPr>
        <a:xfrm rot="199816">
          <a:off x="-1070137" y="698761"/>
          <a:ext cx="6714547" cy="5967670"/>
        </a:xfrm>
        <a:prstGeom prst="circularArrow">
          <a:avLst>
            <a:gd name="adj1" fmla="val 6904"/>
            <a:gd name="adj2" fmla="val 465544"/>
            <a:gd name="adj3" fmla="val 224562"/>
            <a:gd name="adj4" fmla="val 20417397"/>
            <a:gd name="adj5" fmla="val 805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8E0A84-B8CA-4BA3-B7D5-DCCA6E1CEC5B}">
      <dsp:nvSpPr>
        <dsp:cNvPr id="0" name=""/>
        <dsp:cNvSpPr/>
      </dsp:nvSpPr>
      <dsp:spPr>
        <a:xfrm>
          <a:off x="3714784" y="4143403"/>
          <a:ext cx="2449627" cy="1909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Experiment: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An Expert </a:t>
          </a:r>
          <a:r>
            <a:rPr lang="de-AT" sz="1800" b="1" kern="1200" dirty="0" err="1" smtClean="0"/>
            <a:t>from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the</a:t>
          </a:r>
          <a:r>
            <a:rPr lang="de-AT" sz="1800" b="1" kern="1200" dirty="0" smtClean="0"/>
            <a:t> University </a:t>
          </a:r>
          <a:r>
            <a:rPr lang="de-AT" sz="1800" b="1" kern="1200" dirty="0" err="1" smtClean="0"/>
            <a:t>of</a:t>
          </a:r>
          <a:r>
            <a:rPr lang="de-AT" sz="1800" b="1" kern="1200" dirty="0" smtClean="0"/>
            <a:t> Vienna </a:t>
          </a:r>
          <a:r>
            <a:rPr lang="de-AT" sz="1800" b="1" kern="1200" dirty="0" err="1" smtClean="0"/>
            <a:t>shows</a:t>
          </a:r>
          <a:r>
            <a:rPr lang="de-AT" sz="1800" b="1" kern="1200" dirty="0" smtClean="0"/>
            <a:t>  </a:t>
          </a:r>
          <a:r>
            <a:rPr lang="de-AT" sz="1800" b="1" kern="1200" dirty="0" err="1" smtClean="0"/>
            <a:t>how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to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screen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Genetic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Sequences</a:t>
          </a:r>
          <a:endParaRPr lang="de-AT" sz="1800" kern="1200" dirty="0"/>
        </a:p>
      </dsp:txBody>
      <dsp:txXfrm>
        <a:off x="3714784" y="4143403"/>
        <a:ext cx="2449627" cy="1909054"/>
      </dsp:txXfrm>
    </dsp:sp>
    <dsp:sp modelId="{105DB33A-71EA-43ED-ADC4-C0772A3653F5}">
      <dsp:nvSpPr>
        <dsp:cNvPr id="0" name=""/>
        <dsp:cNvSpPr/>
      </dsp:nvSpPr>
      <dsp:spPr>
        <a:xfrm>
          <a:off x="142899" y="-1000151"/>
          <a:ext cx="6172537" cy="6693437"/>
        </a:xfrm>
        <a:prstGeom prst="circularArrow">
          <a:avLst>
            <a:gd name="adj1" fmla="val 6904"/>
            <a:gd name="adj2" fmla="val 465544"/>
            <a:gd name="adj3" fmla="val 5728949"/>
            <a:gd name="adj4" fmla="val 4854126"/>
            <a:gd name="adj5" fmla="val 805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35C3DD-253B-4F56-BA7D-D90BC8235088}">
      <dsp:nvSpPr>
        <dsp:cNvPr id="0" name=""/>
        <dsp:cNvSpPr/>
      </dsp:nvSpPr>
      <dsp:spPr>
        <a:xfrm>
          <a:off x="-23624" y="3846818"/>
          <a:ext cx="2722230" cy="2185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err="1" smtClean="0"/>
            <a:t>Presentation</a:t>
          </a:r>
          <a:r>
            <a:rPr lang="de-AT" sz="1800" b="1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err="1" smtClean="0"/>
            <a:t>Students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work</a:t>
          </a:r>
          <a:r>
            <a:rPr lang="de-AT" sz="1800" b="1" kern="1200" dirty="0" smtClean="0"/>
            <a:t> out a </a:t>
          </a:r>
          <a:r>
            <a:rPr lang="de-AT" sz="1800" b="1" kern="1200" dirty="0" err="1" smtClean="0"/>
            <a:t>Presentation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using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their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netbooks</a:t>
          </a:r>
          <a:r>
            <a:rPr lang="de-AT" sz="1800" b="1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Topic: </a:t>
          </a:r>
          <a:r>
            <a:rPr lang="de-AT" sz="1800" b="1" kern="1200" dirty="0" err="1" smtClean="0"/>
            <a:t>Summarize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the</a:t>
          </a:r>
          <a:r>
            <a:rPr lang="de-AT" sz="1800" b="1" kern="1200" dirty="0" smtClean="0"/>
            <a:t>  </a:t>
          </a:r>
          <a:r>
            <a:rPr lang="de-AT" sz="1800" b="1" kern="1200" dirty="0" err="1" smtClean="0"/>
            <a:t>information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you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got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about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the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system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of</a:t>
          </a:r>
          <a:r>
            <a:rPr lang="de-AT" sz="1800" b="1" kern="1200" dirty="0" smtClean="0"/>
            <a:t> </a:t>
          </a:r>
          <a:r>
            <a:rPr lang="de-AT" sz="1800" b="1" kern="1200" dirty="0" err="1" smtClean="0"/>
            <a:t>heredity</a:t>
          </a:r>
          <a:endParaRPr lang="de-AT" sz="1800" kern="1200" dirty="0"/>
        </a:p>
      </dsp:txBody>
      <dsp:txXfrm>
        <a:off x="-23624" y="3846818"/>
        <a:ext cx="2722230" cy="2185547"/>
      </dsp:txXfrm>
    </dsp:sp>
    <dsp:sp modelId="{720180B8-0878-4796-8F3E-1315BE06A188}">
      <dsp:nvSpPr>
        <dsp:cNvPr id="0" name=""/>
        <dsp:cNvSpPr/>
      </dsp:nvSpPr>
      <dsp:spPr>
        <a:xfrm rot="188243">
          <a:off x="530177" y="30056"/>
          <a:ext cx="6496595" cy="6498509"/>
        </a:xfrm>
        <a:prstGeom prst="circularArrow">
          <a:avLst>
            <a:gd name="adj1" fmla="val 6904"/>
            <a:gd name="adj2" fmla="val 465544"/>
            <a:gd name="adj3" fmla="val 11523589"/>
            <a:gd name="adj4" fmla="val 9928757"/>
            <a:gd name="adj5" fmla="val 805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0A0E96-3B98-4A35-B92B-F131137BFB1E}">
      <dsp:nvSpPr>
        <dsp:cNvPr id="0" name=""/>
        <dsp:cNvSpPr/>
      </dsp:nvSpPr>
      <dsp:spPr>
        <a:xfrm>
          <a:off x="169886" y="533396"/>
          <a:ext cx="2155059" cy="1765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smtClean="0"/>
            <a:t>Review: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 err="1" smtClean="0"/>
            <a:t>Students</a:t>
          </a:r>
          <a:r>
            <a:rPr lang="de-AT" sz="1800" b="1" kern="1200" dirty="0" smtClean="0"/>
            <a:t> do an </a:t>
          </a:r>
          <a:r>
            <a:rPr lang="de-AT" sz="1800" b="1" kern="1200" dirty="0" err="1" smtClean="0"/>
            <a:t>interactive</a:t>
          </a:r>
          <a:r>
            <a:rPr lang="de-AT" sz="1800" b="1" kern="1200" dirty="0" smtClean="0"/>
            <a:t> Test in </a:t>
          </a:r>
          <a:r>
            <a:rPr lang="de-AT" sz="1800" b="1" kern="1200" dirty="0" err="1" smtClean="0"/>
            <a:t>Moodle</a:t>
          </a:r>
          <a:r>
            <a:rPr lang="de-AT" sz="1800" b="1" kern="1200" dirty="0" smtClean="0"/>
            <a:t> LMS</a:t>
          </a:r>
          <a:endParaRPr lang="de-AT" sz="1800" kern="1200" dirty="0"/>
        </a:p>
      </dsp:txBody>
      <dsp:txXfrm>
        <a:off x="169886" y="533396"/>
        <a:ext cx="2155059" cy="1765507"/>
      </dsp:txXfrm>
    </dsp:sp>
    <dsp:sp modelId="{5DD37F0F-359B-4807-9E7A-9DFEE519FAF9}">
      <dsp:nvSpPr>
        <dsp:cNvPr id="0" name=""/>
        <dsp:cNvSpPr/>
      </dsp:nvSpPr>
      <dsp:spPr>
        <a:xfrm>
          <a:off x="-214282" y="857263"/>
          <a:ext cx="6172537" cy="6172537"/>
        </a:xfrm>
        <a:prstGeom prst="circularArrow">
          <a:avLst>
            <a:gd name="adj1" fmla="val 6904"/>
            <a:gd name="adj2" fmla="val 465544"/>
            <a:gd name="adj3" fmla="val 16862029"/>
            <a:gd name="adj4" fmla="val 15530752"/>
            <a:gd name="adj5" fmla="val 805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E457-3459-4215-97E3-A1FD44E43E16}" type="datetimeFigureOut">
              <a:rPr lang="de-DE" smtClean="0"/>
              <a:pPr/>
              <a:t>09.05.2011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280B-C87F-4171-B17E-5DF78572A7E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edumoodle.at/gymklbg/course/view.php?id=1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BG/BRG Klosterneuburg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BG/BRG </a:t>
            </a:r>
            <a:r>
              <a:rPr lang="en-US" dirty="0" err="1" smtClean="0"/>
              <a:t>Klosterneuburg</a:t>
            </a:r>
            <a:r>
              <a:rPr lang="en-US" dirty="0" smtClean="0"/>
              <a:t> in Lower Austria has been serving the local community </a:t>
            </a:r>
            <a:r>
              <a:rPr lang="en-US" dirty="0" err="1" smtClean="0"/>
              <a:t>formore</a:t>
            </a:r>
            <a:r>
              <a:rPr lang="en-US" dirty="0" smtClean="0"/>
              <a:t> than 100 years. Today, we offer local pupils an academic, well-rounded</a:t>
            </a:r>
          </a:p>
          <a:p>
            <a:r>
              <a:rPr lang="en-US" dirty="0" smtClean="0"/>
              <a:t>general education which leads to the Austrian school-leaving certificate (AHS-Matura).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Web 2.0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believe that Web 2.0 Learning with a central focus on ICT competences, issued together with the "Matura" at the end of the pupils’ final year, will decisively boost our pupils’ career opportunities in an increasingly international context.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eTeaching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work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„</a:t>
            </a:r>
            <a:r>
              <a:rPr lang="de-AT" dirty="0" err="1" smtClean="0"/>
              <a:t>Moodle</a:t>
            </a:r>
            <a:r>
              <a:rPr lang="de-AT" dirty="0" smtClean="0"/>
              <a:t>“  in a </a:t>
            </a:r>
            <a:r>
              <a:rPr lang="de-AT" dirty="0" err="1" smtClean="0"/>
              <a:t>fully</a:t>
            </a:r>
            <a:r>
              <a:rPr lang="de-AT" dirty="0" smtClean="0"/>
              <a:t> </a:t>
            </a:r>
            <a:r>
              <a:rPr lang="de-AT" dirty="0" err="1" smtClean="0"/>
              <a:t>switched</a:t>
            </a:r>
            <a:r>
              <a:rPr lang="de-AT" dirty="0" smtClean="0"/>
              <a:t> Wireless Area.</a:t>
            </a:r>
          </a:p>
          <a:p>
            <a:r>
              <a:rPr lang="de-AT" dirty="0" smtClean="0">
                <a:hlinkClick r:id="rId2"/>
              </a:rPr>
              <a:t>http://www3.edumoodle.at/gymklbg/course/view.php?id=112</a:t>
            </a:r>
            <a:endParaRPr lang="de-AT" dirty="0" smtClean="0"/>
          </a:p>
          <a:p>
            <a:r>
              <a:rPr lang="de-AT" dirty="0" smtClean="0"/>
              <a:t>Every </a:t>
            </a:r>
            <a:r>
              <a:rPr lang="de-AT" dirty="0" err="1" smtClean="0"/>
              <a:t>stundent</a:t>
            </a:r>
            <a:r>
              <a:rPr lang="de-AT" dirty="0" smtClean="0"/>
              <a:t> </a:t>
            </a:r>
            <a:r>
              <a:rPr lang="de-AT" dirty="0" err="1" smtClean="0"/>
              <a:t>has</a:t>
            </a:r>
            <a:r>
              <a:rPr lang="de-AT" dirty="0" smtClean="0"/>
              <a:t> an </a:t>
            </a:r>
            <a:r>
              <a:rPr lang="de-AT" dirty="0" err="1" smtClean="0"/>
              <a:t>account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first</a:t>
            </a:r>
            <a:r>
              <a:rPr lang="de-AT" dirty="0" smtClean="0"/>
              <a:t> </a:t>
            </a:r>
            <a:r>
              <a:rPr lang="de-AT" dirty="0" err="1" smtClean="0"/>
              <a:t>day</a:t>
            </a:r>
            <a:r>
              <a:rPr lang="de-AT" dirty="0" smtClean="0"/>
              <a:t>.</a:t>
            </a:r>
          </a:p>
          <a:p>
            <a:r>
              <a:rPr lang="de-AT" dirty="0" err="1" smtClean="0"/>
              <a:t>Teachers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use</a:t>
            </a:r>
            <a:r>
              <a:rPr lang="de-AT" dirty="0" smtClean="0"/>
              <a:t> 60 Notebooks (</a:t>
            </a:r>
            <a:r>
              <a:rPr lang="de-AT" dirty="0" err="1" smtClean="0"/>
              <a:t>belong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BG KLBG)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planning</a:t>
            </a:r>
            <a:r>
              <a:rPr lang="de-AT" dirty="0" smtClean="0"/>
              <a:t> </a:t>
            </a:r>
            <a:r>
              <a:rPr lang="de-AT" dirty="0" err="1" smtClean="0"/>
              <a:t>projects</a:t>
            </a:r>
            <a:r>
              <a:rPr lang="de-AT" dirty="0" smtClean="0"/>
              <a:t>.</a:t>
            </a:r>
          </a:p>
          <a:p>
            <a:r>
              <a:rPr lang="de-AT" dirty="0" smtClean="0"/>
              <a:t>Special ICT </a:t>
            </a:r>
            <a:r>
              <a:rPr lang="de-AT" dirty="0" err="1" smtClean="0"/>
              <a:t>knowledge</a:t>
            </a:r>
            <a:r>
              <a:rPr lang="de-AT" dirty="0" smtClean="0"/>
              <a:t> (ECDL)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age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13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Lab </a:t>
            </a:r>
            <a:r>
              <a:rPr lang="de-AT" dirty="0" err="1" smtClean="0"/>
              <a:t>activity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Science </a:t>
            </a:r>
            <a:r>
              <a:rPr lang="de-AT" dirty="0" err="1" smtClean="0"/>
              <a:t>lessons</a:t>
            </a:r>
            <a:r>
              <a:rPr lang="de-AT" dirty="0" smtClean="0"/>
              <a:t> /lab </a:t>
            </a:r>
            <a:r>
              <a:rPr lang="de-AT" dirty="0" err="1" smtClean="0"/>
              <a:t>exercices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age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13.</a:t>
            </a:r>
          </a:p>
          <a:p>
            <a:endParaRPr lang="de-AT" dirty="0" smtClean="0"/>
          </a:p>
          <a:p>
            <a:r>
              <a:rPr lang="de-AT" dirty="0" smtClean="0"/>
              <a:t>Computer </a:t>
            </a:r>
            <a:r>
              <a:rPr lang="de-AT" dirty="0" err="1" smtClean="0"/>
              <a:t>based</a:t>
            </a:r>
            <a:r>
              <a:rPr lang="de-AT" dirty="0" smtClean="0"/>
              <a:t> lab </a:t>
            </a:r>
            <a:r>
              <a:rPr lang="de-AT" dirty="0" err="1" smtClean="0"/>
              <a:t>training</a:t>
            </a:r>
            <a:r>
              <a:rPr lang="de-AT" dirty="0" smtClean="0"/>
              <a:t> in </a:t>
            </a:r>
            <a:r>
              <a:rPr lang="de-AT" dirty="0" err="1" smtClean="0"/>
              <a:t>Biology</a:t>
            </a:r>
            <a:r>
              <a:rPr lang="de-AT" dirty="0" smtClean="0"/>
              <a:t>/Chemistry/</a:t>
            </a:r>
            <a:r>
              <a:rPr lang="de-AT" dirty="0" err="1" smtClean="0"/>
              <a:t>Physics</a:t>
            </a:r>
            <a:r>
              <a:rPr lang="de-AT" dirty="0" smtClean="0"/>
              <a:t>/ICT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age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17.</a:t>
            </a:r>
          </a:p>
          <a:p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214290" y="1643042"/>
          <a:ext cx="6357957" cy="616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 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8" y="1357290"/>
            <a:ext cx="1857388" cy="94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256" y="1357290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:\Dokumente und Einstellungen\Admin\Desktop\Scientix Poster\b0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71942" y="7715272"/>
            <a:ext cx="2088416" cy="1000132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8" y="4214810"/>
            <a:ext cx="96172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Dokumente und Einstellungen\Admin\Desktop\Neuer Ordner\IMG_2527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18" y="7715272"/>
            <a:ext cx="1927051" cy="1000132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142852" y="0"/>
            <a:ext cx="65722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Model </a:t>
            </a:r>
            <a:r>
              <a:rPr lang="de-DE" sz="3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de-DE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Science </a:t>
            </a:r>
            <a:r>
              <a:rPr lang="de-DE" sz="3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teaching</a:t>
            </a:r>
            <a:r>
              <a:rPr lang="de-DE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in BG Klosterneuburg  AUSTRIA</a:t>
            </a:r>
            <a:endParaRPr lang="de-DE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243</Words>
  <Application>Microsoft Office PowerPoint</Application>
  <PresentationFormat>Affichage à l'écran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Larissa-Design</vt:lpstr>
      <vt:lpstr>BG/BRG Klosterneuburg</vt:lpstr>
      <vt:lpstr>Web 2.0</vt:lpstr>
      <vt:lpstr>eTeaching</vt:lpstr>
      <vt:lpstr>Lab activity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</dc:creator>
  <cp:lastModifiedBy>patricia</cp:lastModifiedBy>
  <cp:revision>16</cp:revision>
  <dcterms:created xsi:type="dcterms:W3CDTF">2011-03-13T12:37:27Z</dcterms:created>
  <dcterms:modified xsi:type="dcterms:W3CDTF">2011-05-09T10:30:53Z</dcterms:modified>
</cp:coreProperties>
</file>