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4"/>
  </p:handoutMasterIdLst>
  <p:sldIdLst>
    <p:sldId id="258" r:id="rId2"/>
    <p:sldId id="259" r:id="rId3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9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1" d="100"/>
          <a:sy n="71" d="100"/>
        </p:scale>
        <p:origin x="-490" y="-17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B1251A-E5C8-4582-8960-7595779F6A9F}" type="datetimeFigureOut">
              <a:rPr lang="en-GB" smtClean="0"/>
              <a:pPr/>
              <a:t>17/05/2011</a:t>
            </a:fld>
            <a:endParaRPr lang="en-GB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CC0362-2DDF-4464-9C32-2656827A048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8562792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GB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7FD0D-538E-480B-ACDD-6E6D851E1A4C}" type="datetimeFigureOut">
              <a:rPr lang="en-GB" smtClean="0"/>
              <a:pPr/>
              <a:t>17/05/2011</a:t>
            </a:fld>
            <a:endParaRPr lang="en-GB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9B77D-280D-43A1-8600-355DF011B1D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9298095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7FD0D-538E-480B-ACDD-6E6D851E1A4C}" type="datetimeFigureOut">
              <a:rPr lang="en-GB" smtClean="0"/>
              <a:pPr/>
              <a:t>17/05/2011</a:t>
            </a:fld>
            <a:endParaRPr lang="en-GB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9B77D-280D-43A1-8600-355DF011B1D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6377561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7FD0D-538E-480B-ACDD-6E6D851E1A4C}" type="datetimeFigureOut">
              <a:rPr lang="en-GB" smtClean="0"/>
              <a:pPr/>
              <a:t>17/05/2011</a:t>
            </a:fld>
            <a:endParaRPr lang="en-GB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9B77D-280D-43A1-8600-355DF011B1D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7972183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7FD0D-538E-480B-ACDD-6E6D851E1A4C}" type="datetimeFigureOut">
              <a:rPr lang="en-GB" smtClean="0"/>
              <a:pPr/>
              <a:t>17/05/2011</a:t>
            </a:fld>
            <a:endParaRPr lang="en-GB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9B77D-280D-43A1-8600-355DF011B1D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0066899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7FD0D-538E-480B-ACDD-6E6D851E1A4C}" type="datetimeFigureOut">
              <a:rPr lang="en-GB" smtClean="0"/>
              <a:pPr/>
              <a:t>17/05/2011</a:t>
            </a:fld>
            <a:endParaRPr lang="en-GB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9B77D-280D-43A1-8600-355DF011B1D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4920992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7FD0D-538E-480B-ACDD-6E6D851E1A4C}" type="datetimeFigureOut">
              <a:rPr lang="en-GB" smtClean="0"/>
              <a:pPr/>
              <a:t>17/05/2011</a:t>
            </a:fld>
            <a:endParaRPr lang="en-GB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9B77D-280D-43A1-8600-355DF011B1D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9472188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7FD0D-538E-480B-ACDD-6E6D851E1A4C}" type="datetimeFigureOut">
              <a:rPr lang="en-GB" smtClean="0"/>
              <a:pPr/>
              <a:t>17/05/2011</a:t>
            </a:fld>
            <a:endParaRPr lang="en-GB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9B77D-280D-43A1-8600-355DF011B1D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3080436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7FD0D-538E-480B-ACDD-6E6D851E1A4C}" type="datetimeFigureOut">
              <a:rPr lang="en-GB" smtClean="0"/>
              <a:pPr/>
              <a:t>17/05/2011</a:t>
            </a:fld>
            <a:endParaRPr lang="en-GB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9B77D-280D-43A1-8600-355DF011B1D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7127520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7FD0D-538E-480B-ACDD-6E6D851E1A4C}" type="datetimeFigureOut">
              <a:rPr lang="en-GB" smtClean="0"/>
              <a:pPr/>
              <a:t>17/05/2011</a:t>
            </a:fld>
            <a:endParaRPr lang="en-GB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9B77D-280D-43A1-8600-355DF011B1D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20633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7FD0D-538E-480B-ACDD-6E6D851E1A4C}" type="datetimeFigureOut">
              <a:rPr lang="en-GB" smtClean="0"/>
              <a:pPr/>
              <a:t>17/05/2011</a:t>
            </a:fld>
            <a:endParaRPr lang="en-GB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9B77D-280D-43A1-8600-355DF011B1D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6965158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7FD0D-538E-480B-ACDD-6E6D851E1A4C}" type="datetimeFigureOut">
              <a:rPr lang="en-GB" smtClean="0"/>
              <a:pPr/>
              <a:t>17/05/2011</a:t>
            </a:fld>
            <a:endParaRPr lang="en-GB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9B77D-280D-43A1-8600-355DF011B1D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008749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87FD0D-538E-480B-ACDD-6E6D851E1A4C}" type="datetimeFigureOut">
              <a:rPr lang="en-GB" smtClean="0"/>
              <a:pPr/>
              <a:t>17/05/2011</a:t>
            </a:fld>
            <a:endParaRPr lang="en-GB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09B77D-280D-43A1-8600-355DF011B1D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8965498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Immagine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756592" y="5796"/>
            <a:ext cx="4606379" cy="9199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0" y="925717"/>
            <a:ext cx="9144000" cy="5932283"/>
          </a:xfrm>
          <a:prstGeom prst="rect">
            <a:avLst/>
          </a:prstGeom>
          <a:solidFill>
            <a:srgbClr val="3333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ZoneTexte 5"/>
          <p:cNvSpPr txBox="1"/>
          <p:nvPr/>
        </p:nvSpPr>
        <p:spPr>
          <a:xfrm>
            <a:off x="506488" y="1052736"/>
            <a:ext cx="8530008" cy="62170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 smtClean="0">
                <a:solidFill>
                  <a:schemeClr val="bg1"/>
                </a:solidFill>
              </a:rPr>
              <a:t>Panel 1: </a:t>
            </a:r>
          </a:p>
          <a:p>
            <a:endParaRPr lang="it-IT" sz="1400" dirty="0" smtClean="0">
              <a:solidFill>
                <a:schemeClr val="bg1"/>
              </a:solidFill>
            </a:endParaRPr>
          </a:p>
          <a:p>
            <a:pPr lvl="1"/>
            <a:r>
              <a:rPr lang="it-IT" sz="2400" b="1" dirty="0" smtClean="0">
                <a:solidFill>
                  <a:schemeClr val="bg1"/>
                </a:solidFill>
              </a:rPr>
              <a:t>Teaching &amp; learning methods</a:t>
            </a:r>
          </a:p>
          <a:p>
            <a:pPr lvl="1"/>
            <a:endParaRPr lang="it-IT" sz="2400" b="1" dirty="0">
              <a:solidFill>
                <a:schemeClr val="bg1"/>
              </a:solidFill>
            </a:endParaRPr>
          </a:p>
          <a:p>
            <a:pPr marL="800100" lvl="1" indent="-342900">
              <a:buFont typeface="Wingdings" pitchFamily="2" charset="2"/>
              <a:buChar char="Ø"/>
            </a:pPr>
            <a:r>
              <a:rPr lang="it-IT" sz="2400" b="1" dirty="0" smtClean="0">
                <a:solidFill>
                  <a:schemeClr val="bg1"/>
                </a:solidFill>
              </a:rPr>
              <a:t>Development of the cognitive sciences</a:t>
            </a:r>
          </a:p>
          <a:p>
            <a:pPr marL="800100" lvl="1" indent="-342900">
              <a:buFont typeface="Wingdings" pitchFamily="2" charset="2"/>
              <a:buChar char="Ø"/>
            </a:pPr>
            <a:endParaRPr lang="it-IT" sz="2400" b="1" dirty="0" smtClean="0">
              <a:solidFill>
                <a:schemeClr val="bg1"/>
              </a:solidFill>
            </a:endParaRPr>
          </a:p>
          <a:p>
            <a:pPr marL="800100" lvl="1" indent="-342900">
              <a:buFont typeface="Wingdings" pitchFamily="2" charset="2"/>
              <a:buChar char="Ø"/>
            </a:pPr>
            <a:r>
              <a:rPr lang="it-IT" sz="2400" b="1" dirty="0" smtClean="0">
                <a:solidFill>
                  <a:schemeClr val="bg1"/>
                </a:solidFill>
              </a:rPr>
              <a:t>Students as active agents of their own learning (</a:t>
            </a:r>
            <a:r>
              <a:rPr lang="it-IT" sz="2400" b="1" dirty="0" err="1" smtClean="0">
                <a:solidFill>
                  <a:schemeClr val="bg1"/>
                </a:solidFill>
              </a:rPr>
              <a:t>co-construction</a:t>
            </a:r>
            <a:r>
              <a:rPr lang="it-IT" sz="2400" b="1" dirty="0" smtClean="0">
                <a:solidFill>
                  <a:schemeClr val="bg1"/>
                </a:solidFill>
              </a:rPr>
              <a:t> of their knowledge)</a:t>
            </a:r>
          </a:p>
          <a:p>
            <a:pPr lvl="1"/>
            <a:endParaRPr lang="it-IT" sz="2400" b="1" dirty="0" smtClean="0">
              <a:solidFill>
                <a:schemeClr val="bg1"/>
              </a:solidFill>
            </a:endParaRPr>
          </a:p>
          <a:p>
            <a:pPr marL="800100" lvl="1" indent="-342900">
              <a:buFont typeface="Wingdings" pitchFamily="2" charset="2"/>
              <a:buChar char="Ø"/>
            </a:pPr>
            <a:r>
              <a:rPr lang="it-IT" sz="2400" b="1" dirty="0" smtClean="0">
                <a:solidFill>
                  <a:schemeClr val="bg1"/>
                </a:solidFill>
              </a:rPr>
              <a:t>Exchanging roles (temporarily) between students and teachers</a:t>
            </a:r>
          </a:p>
          <a:p>
            <a:pPr lvl="1"/>
            <a:endParaRPr lang="it-IT" sz="2400" b="1" dirty="0" smtClean="0">
              <a:solidFill>
                <a:schemeClr val="bg1"/>
              </a:solidFill>
            </a:endParaRPr>
          </a:p>
          <a:p>
            <a:pPr marL="800100" lvl="1" indent="-342900">
              <a:buFont typeface="Wingdings" pitchFamily="2" charset="2"/>
              <a:buChar char="Ø"/>
            </a:pPr>
            <a:r>
              <a:rPr lang="it-IT" sz="2400" b="1" dirty="0" smtClean="0">
                <a:solidFill>
                  <a:schemeClr val="bg1"/>
                </a:solidFill>
              </a:rPr>
              <a:t>Students learn together and from one another</a:t>
            </a:r>
          </a:p>
          <a:p>
            <a:pPr marL="800100" lvl="1" indent="-342900">
              <a:buFont typeface="Wingdings" pitchFamily="2" charset="2"/>
              <a:buChar char="Ø"/>
            </a:pPr>
            <a:endParaRPr lang="it-IT" sz="2400" b="1" dirty="0">
              <a:solidFill>
                <a:schemeClr val="bg1"/>
              </a:solidFill>
            </a:endParaRPr>
          </a:p>
          <a:p>
            <a:pPr marL="800100" lvl="1" indent="-342900">
              <a:buFont typeface="Wingdings" pitchFamily="2" charset="2"/>
              <a:buChar char="Ø"/>
            </a:pPr>
            <a:r>
              <a:rPr lang="it-IT" sz="2400" b="1" dirty="0">
                <a:solidFill>
                  <a:schemeClr val="bg1"/>
                </a:solidFill>
              </a:rPr>
              <a:t>Learning applied to real contexts</a:t>
            </a:r>
          </a:p>
          <a:p>
            <a:pPr marL="800100" lvl="1" indent="-342900">
              <a:buFont typeface="Wingdings" pitchFamily="2" charset="2"/>
              <a:buChar char="Ø"/>
            </a:pPr>
            <a:endParaRPr lang="it-IT" sz="2400" b="1" dirty="0" smtClean="0">
              <a:solidFill>
                <a:schemeClr val="bg1"/>
              </a:solidFill>
            </a:endParaRPr>
          </a:p>
          <a:p>
            <a:pPr marL="742950" lvl="1" indent="-285750">
              <a:buFont typeface="Wingdings" pitchFamily="2" charset="2"/>
              <a:buChar char="Ø"/>
            </a:pPr>
            <a:endParaRPr lang="it-IT" sz="2000" dirty="0" smtClean="0">
              <a:solidFill>
                <a:schemeClr val="bg1"/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4139952" y="142590"/>
            <a:ext cx="502063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 err="1" smtClean="0">
                <a:solidFill>
                  <a:schemeClr val="accent6">
                    <a:lumMod val="75000"/>
                  </a:schemeClr>
                </a:solidFill>
              </a:rPr>
              <a:t>Implementing</a:t>
            </a:r>
            <a:r>
              <a:rPr lang="fr-FR" sz="2000" b="1" dirty="0" smtClean="0">
                <a:solidFill>
                  <a:schemeClr val="accent6">
                    <a:lumMod val="75000"/>
                  </a:schemeClr>
                </a:solidFill>
              </a:rPr>
              <a:t> 21st </a:t>
            </a:r>
            <a:r>
              <a:rPr lang="fr-FR" sz="2000" b="1" dirty="0" err="1" smtClean="0">
                <a:solidFill>
                  <a:schemeClr val="accent6">
                    <a:lumMod val="75000"/>
                  </a:schemeClr>
                </a:solidFill>
              </a:rPr>
              <a:t>century</a:t>
            </a:r>
            <a:r>
              <a:rPr lang="fr-FR" sz="20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fr-FR" sz="2000" b="1" dirty="0" err="1" smtClean="0">
                <a:solidFill>
                  <a:schemeClr val="accent6">
                    <a:lumMod val="75000"/>
                  </a:schemeClr>
                </a:solidFill>
              </a:rPr>
              <a:t>ways</a:t>
            </a:r>
            <a:r>
              <a:rPr lang="fr-FR" sz="2000" b="1" dirty="0" smtClean="0">
                <a:solidFill>
                  <a:schemeClr val="accent6">
                    <a:lumMod val="75000"/>
                  </a:schemeClr>
                </a:solidFill>
              </a:rPr>
              <a:t> of </a:t>
            </a:r>
            <a:r>
              <a:rPr lang="fr-FR" sz="2000" b="1" dirty="0" err="1" smtClean="0">
                <a:solidFill>
                  <a:schemeClr val="accent6">
                    <a:lumMod val="75000"/>
                  </a:schemeClr>
                </a:solidFill>
              </a:rPr>
              <a:t>learning</a:t>
            </a:r>
            <a:r>
              <a:rPr lang="fr-FR" sz="2000" b="1" dirty="0" smtClean="0">
                <a:solidFill>
                  <a:schemeClr val="accent6">
                    <a:lumMod val="75000"/>
                  </a:schemeClr>
                </a:solidFill>
              </a:rPr>
              <a:t> and </a:t>
            </a:r>
            <a:r>
              <a:rPr lang="fr-FR" sz="2000" b="1" dirty="0" err="1" smtClean="0">
                <a:solidFill>
                  <a:schemeClr val="accent6">
                    <a:lumMod val="75000"/>
                  </a:schemeClr>
                </a:solidFill>
              </a:rPr>
              <a:t>schooling</a:t>
            </a:r>
            <a:r>
              <a:rPr lang="fr-FR" sz="20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fr-FR" sz="2000" b="1" dirty="0" smtClean="0">
                <a:solidFill>
                  <a:schemeClr val="tx2"/>
                </a:solidFill>
              </a:rPr>
              <a:t>                      </a:t>
            </a:r>
            <a:r>
              <a:rPr lang="fr-FR" dirty="0" smtClean="0">
                <a:solidFill>
                  <a:schemeClr val="tx2"/>
                </a:solidFill>
              </a:rPr>
              <a:t>12 May 2011, Roma</a:t>
            </a:r>
            <a:endParaRPr lang="en-GB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40762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www.downloadstock.net/screenshot/Europe-Map-Locator_41627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-1791580"/>
            <a:ext cx="10225136" cy="92170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ZoneTexte 4"/>
          <p:cNvSpPr txBox="1"/>
          <p:nvPr/>
        </p:nvSpPr>
        <p:spPr>
          <a:xfrm>
            <a:off x="107504" y="535475"/>
            <a:ext cx="1944216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 smtClean="0">
                <a:solidFill>
                  <a:schemeClr val="accent6">
                    <a:lumMod val="75000"/>
                  </a:schemeClr>
                </a:solidFill>
              </a:rPr>
              <a:t>Sint</a:t>
            </a:r>
            <a:r>
              <a:rPr lang="en-GB" sz="20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GB" sz="2000" b="1" dirty="0" err="1" smtClean="0">
                <a:solidFill>
                  <a:schemeClr val="accent6">
                    <a:lumMod val="75000"/>
                  </a:schemeClr>
                </a:solidFill>
              </a:rPr>
              <a:t>Lievens</a:t>
            </a:r>
            <a:r>
              <a:rPr lang="en-GB" sz="2000" b="1" dirty="0" smtClean="0">
                <a:solidFill>
                  <a:schemeClr val="accent6">
                    <a:lumMod val="75000"/>
                  </a:schemeClr>
                </a:solidFill>
              </a:rPr>
              <a:t> College</a:t>
            </a:r>
          </a:p>
          <a:p>
            <a:r>
              <a:rPr lang="en-GB" sz="1600" b="1" dirty="0" smtClean="0">
                <a:solidFill>
                  <a:schemeClr val="accent1">
                    <a:lumMod val="75000"/>
                  </a:schemeClr>
                </a:solidFill>
              </a:rPr>
              <a:t>Gent, Belgium</a:t>
            </a:r>
          </a:p>
          <a:p>
            <a:r>
              <a:rPr lang="en-GB" sz="1600" b="1" dirty="0" smtClean="0">
                <a:solidFill>
                  <a:schemeClr val="accent1">
                    <a:lumMod val="75000"/>
                  </a:schemeClr>
                </a:solidFill>
              </a:rPr>
              <a:t>950 students</a:t>
            </a:r>
          </a:p>
          <a:p>
            <a:r>
              <a:rPr lang="en-GB" sz="1600" i="1" dirty="0" smtClean="0">
                <a:solidFill>
                  <a:schemeClr val="accent1">
                    <a:lumMod val="75000"/>
                  </a:schemeClr>
                </a:solidFill>
              </a:rPr>
              <a:t>General secondary education </a:t>
            </a:r>
            <a:endParaRPr lang="en-GB" sz="1600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2478564" y="0"/>
            <a:ext cx="2093435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 smtClean="0">
                <a:solidFill>
                  <a:schemeClr val="accent6">
                    <a:lumMod val="75000"/>
                  </a:schemeClr>
                </a:solidFill>
              </a:rPr>
              <a:t>Immaculata</a:t>
            </a:r>
            <a:r>
              <a:rPr lang="en-GB" sz="20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GB" sz="2000" b="1" dirty="0" err="1" smtClean="0">
                <a:solidFill>
                  <a:schemeClr val="accent6">
                    <a:lumMod val="75000"/>
                  </a:schemeClr>
                </a:solidFill>
              </a:rPr>
              <a:t>Instituut</a:t>
            </a:r>
            <a:endParaRPr lang="en-GB" sz="20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GB" sz="1600" b="1" dirty="0" err="1" smtClean="0">
                <a:solidFill>
                  <a:schemeClr val="accent1">
                    <a:lumMod val="75000"/>
                  </a:schemeClr>
                </a:solidFill>
              </a:rPr>
              <a:t>Oostmalle</a:t>
            </a:r>
            <a:r>
              <a:rPr lang="en-GB" sz="1600" b="1" dirty="0" smtClean="0">
                <a:solidFill>
                  <a:schemeClr val="accent1">
                    <a:lumMod val="75000"/>
                  </a:schemeClr>
                </a:solidFill>
              </a:rPr>
              <a:t>, Belgium</a:t>
            </a:r>
          </a:p>
          <a:p>
            <a:r>
              <a:rPr lang="en-GB" sz="1600" b="1" dirty="0" smtClean="0">
                <a:solidFill>
                  <a:schemeClr val="accent1">
                    <a:lumMod val="75000"/>
                  </a:schemeClr>
                </a:solidFill>
              </a:rPr>
              <a:t>400 students</a:t>
            </a:r>
          </a:p>
          <a:p>
            <a:r>
              <a:rPr lang="en-GB" sz="1600" i="1" dirty="0" smtClean="0">
                <a:solidFill>
                  <a:schemeClr val="accent1">
                    <a:lumMod val="75000"/>
                  </a:schemeClr>
                </a:solidFill>
              </a:rPr>
              <a:t>Vocational  secondary education </a:t>
            </a:r>
            <a:endParaRPr lang="en-GB" sz="1600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6813167" y="2018743"/>
            <a:ext cx="2304256" cy="169277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fr-FR" sz="2000" b="1" dirty="0" smtClean="0">
                <a:solidFill>
                  <a:schemeClr val="accent6">
                    <a:lumMod val="75000"/>
                  </a:schemeClr>
                </a:solidFill>
              </a:rPr>
              <a:t>NO </a:t>
            </a:r>
            <a:r>
              <a:rPr lang="fr-FR" sz="2000" b="1" dirty="0" err="1" smtClean="0">
                <a:solidFill>
                  <a:schemeClr val="accent6">
                    <a:lumMod val="75000"/>
                  </a:schemeClr>
                </a:solidFill>
              </a:rPr>
              <a:t>Mittelschule</a:t>
            </a:r>
            <a:r>
              <a:rPr lang="fr-FR" sz="20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fr-FR" sz="2000" b="1" dirty="0" err="1" smtClean="0">
                <a:solidFill>
                  <a:schemeClr val="accent6">
                    <a:lumMod val="75000"/>
                  </a:schemeClr>
                </a:solidFill>
              </a:rPr>
              <a:t>Langenlois</a:t>
            </a:r>
            <a:endParaRPr lang="fr-FR" sz="20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fr-FR" sz="1600" b="1" dirty="0" err="1" smtClean="0">
                <a:solidFill>
                  <a:schemeClr val="accent1">
                    <a:lumMod val="75000"/>
                  </a:schemeClr>
                </a:solidFill>
              </a:rPr>
              <a:t>Langenlois</a:t>
            </a:r>
            <a:r>
              <a:rPr lang="fr-FR" sz="1600" b="1" dirty="0" smtClean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fr-FR" sz="1600" b="1" dirty="0" err="1" smtClean="0">
                <a:solidFill>
                  <a:schemeClr val="accent1">
                    <a:lumMod val="75000"/>
                  </a:schemeClr>
                </a:solidFill>
              </a:rPr>
              <a:t>Austria</a:t>
            </a:r>
            <a:endParaRPr lang="fr-FR" sz="16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fr-FR" sz="1600" b="1" dirty="0" smtClean="0">
                <a:solidFill>
                  <a:schemeClr val="accent1">
                    <a:lumMod val="75000"/>
                  </a:schemeClr>
                </a:solidFill>
              </a:rPr>
              <a:t>390 </a:t>
            </a:r>
            <a:r>
              <a:rPr lang="fr-FR" sz="1600" b="1" dirty="0" err="1" smtClean="0">
                <a:solidFill>
                  <a:schemeClr val="accent1">
                    <a:lumMod val="75000"/>
                  </a:schemeClr>
                </a:solidFill>
              </a:rPr>
              <a:t>students</a:t>
            </a:r>
            <a:endParaRPr lang="fr-FR" sz="16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GB" sz="1600" i="1" dirty="0" smtClean="0">
                <a:solidFill>
                  <a:schemeClr val="accent1">
                    <a:lumMod val="75000"/>
                  </a:schemeClr>
                </a:solidFill>
              </a:rPr>
              <a:t>General lower secondary education</a:t>
            </a:r>
            <a:endParaRPr lang="en-GB" sz="1600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6983760" y="3933056"/>
            <a:ext cx="2160240" cy="193899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2000" b="1" dirty="0" smtClean="0">
                <a:solidFill>
                  <a:schemeClr val="accent6">
                    <a:lumMod val="75000"/>
                  </a:schemeClr>
                </a:solidFill>
              </a:rPr>
              <a:t>BG-BRG </a:t>
            </a:r>
            <a:r>
              <a:rPr lang="en-GB" sz="2000" b="1" dirty="0" err="1" smtClean="0">
                <a:solidFill>
                  <a:schemeClr val="accent6">
                    <a:lumMod val="75000"/>
                  </a:schemeClr>
                </a:solidFill>
              </a:rPr>
              <a:t>Klosterneuburg</a:t>
            </a:r>
            <a:endParaRPr lang="en-GB" sz="20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GB" sz="1600" b="1" dirty="0" err="1" smtClean="0">
                <a:solidFill>
                  <a:schemeClr val="accent1">
                    <a:lumMod val="75000"/>
                  </a:schemeClr>
                </a:solidFill>
              </a:rPr>
              <a:t>Klosterneuburg</a:t>
            </a:r>
            <a:r>
              <a:rPr lang="en-GB" sz="1600" b="1" dirty="0" smtClean="0">
                <a:solidFill>
                  <a:schemeClr val="accent1">
                    <a:lumMod val="75000"/>
                  </a:schemeClr>
                </a:solidFill>
              </a:rPr>
              <a:t>, Austria</a:t>
            </a:r>
          </a:p>
          <a:p>
            <a:r>
              <a:rPr lang="en-GB" sz="1600" b="1" dirty="0" smtClean="0">
                <a:solidFill>
                  <a:schemeClr val="accent1">
                    <a:lumMod val="75000"/>
                  </a:schemeClr>
                </a:solidFill>
              </a:rPr>
              <a:t>1050 students</a:t>
            </a:r>
          </a:p>
          <a:p>
            <a:r>
              <a:rPr lang="en-GB" sz="1600" i="1" dirty="0" smtClean="0">
                <a:solidFill>
                  <a:schemeClr val="accent1">
                    <a:lumMod val="75000"/>
                  </a:schemeClr>
                </a:solidFill>
              </a:rPr>
              <a:t>General secondary education</a:t>
            </a:r>
            <a:endParaRPr lang="en-GB" sz="1600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9" name="Connecteur droit avec flèche 8"/>
          <p:cNvCxnSpPr/>
          <p:nvPr/>
        </p:nvCxnSpPr>
        <p:spPr>
          <a:xfrm>
            <a:off x="1475656" y="1052736"/>
            <a:ext cx="1584176" cy="2664296"/>
          </a:xfrm>
          <a:prstGeom prst="straightConnector1">
            <a:avLst/>
          </a:prstGeom>
          <a:ln w="25400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avec flèche 14"/>
          <p:cNvCxnSpPr/>
          <p:nvPr/>
        </p:nvCxnSpPr>
        <p:spPr>
          <a:xfrm>
            <a:off x="3059832" y="1692771"/>
            <a:ext cx="0" cy="1880245"/>
          </a:xfrm>
          <a:prstGeom prst="straightConnector1">
            <a:avLst/>
          </a:prstGeom>
          <a:ln w="25400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cteur droit avec flèche 27"/>
          <p:cNvCxnSpPr/>
          <p:nvPr/>
        </p:nvCxnSpPr>
        <p:spPr>
          <a:xfrm flipH="1">
            <a:off x="4355976" y="4077072"/>
            <a:ext cx="2520280" cy="424790"/>
          </a:xfrm>
          <a:prstGeom prst="straightConnector1">
            <a:avLst/>
          </a:prstGeom>
          <a:ln w="25400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cteur droit avec flèche 26"/>
          <p:cNvCxnSpPr/>
          <p:nvPr/>
        </p:nvCxnSpPr>
        <p:spPr>
          <a:xfrm flipH="1">
            <a:off x="4211960" y="2996952"/>
            <a:ext cx="2520280" cy="1477288"/>
          </a:xfrm>
          <a:prstGeom prst="straightConnector1">
            <a:avLst/>
          </a:prstGeom>
          <a:ln w="25400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734515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smtClean="0">
            <a:solidFill>
              <a:schemeClr val="bg1"/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592</TotalTime>
  <Words>103</Words>
  <Application>Microsoft Office PowerPoint</Application>
  <PresentationFormat>On-screen Show (4:3)</PresentationFormat>
  <Paragraphs>30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Thème Office</vt:lpstr>
      <vt:lpstr>Slide 1</vt:lpstr>
      <vt:lpstr>Slide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patricia</dc:creator>
  <cp:lastModifiedBy>caroline</cp:lastModifiedBy>
  <cp:revision>102</cp:revision>
  <cp:lastPrinted>2011-05-10T07:37:44Z</cp:lastPrinted>
  <dcterms:created xsi:type="dcterms:W3CDTF">2011-05-09T08:54:14Z</dcterms:created>
  <dcterms:modified xsi:type="dcterms:W3CDTF">2011-05-17T15:58:00Z</dcterms:modified>
</cp:coreProperties>
</file>