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9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68" d="100"/>
          <a:sy n="68" d="100"/>
        </p:scale>
        <p:origin x="-562" y="-8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1251A-E5C8-4582-8960-7595779F6A9F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0362-2DDF-4464-9C32-2656827A0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6279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80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77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72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668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209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72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804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27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633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65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8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654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6592" y="5796"/>
            <a:ext cx="4606379" cy="91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4696094" y="142590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>
                <a:solidFill>
                  <a:srgbClr val="7030A0"/>
                </a:solidFill>
              </a:rPr>
              <a:t>Scuole</a:t>
            </a:r>
            <a:r>
              <a:rPr lang="en-US" b="1" i="1" dirty="0">
                <a:solidFill>
                  <a:srgbClr val="7030A0"/>
                </a:solidFill>
              </a:rPr>
              <a:t> 2.0</a:t>
            </a:r>
            <a:r>
              <a:rPr lang="en-US" b="1" dirty="0">
                <a:solidFill>
                  <a:srgbClr val="7030A0"/>
                </a:solidFill>
              </a:rPr>
              <a:t> invites innovative schools from across </a:t>
            </a:r>
            <a:r>
              <a:rPr lang="en-US" b="1" dirty="0" smtClean="0">
                <a:solidFill>
                  <a:srgbClr val="7030A0"/>
                </a:solidFill>
              </a:rPr>
              <a:t>Europe  -   </a:t>
            </a:r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11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May 2011, Roma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25717"/>
            <a:ext cx="9144000" cy="5932283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506488" y="1052736"/>
            <a:ext cx="853000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Pannello 1: </a:t>
            </a:r>
          </a:p>
          <a:p>
            <a:endParaRPr lang="it-IT" sz="1400" dirty="0" smtClean="0">
              <a:solidFill>
                <a:schemeClr val="bg1"/>
              </a:solidFill>
            </a:endParaRPr>
          </a:p>
          <a:p>
            <a:pPr lvl="1"/>
            <a:r>
              <a:rPr lang="it-IT" sz="2400" b="1" dirty="0">
                <a:solidFill>
                  <a:schemeClr val="bg1"/>
                </a:solidFill>
              </a:rPr>
              <a:t>M</a:t>
            </a:r>
            <a:r>
              <a:rPr lang="it-IT" sz="2400" b="1" dirty="0" smtClean="0">
                <a:solidFill>
                  <a:schemeClr val="bg1"/>
                </a:solidFill>
              </a:rPr>
              <a:t>etodi d’insegnamento e di apprendimento</a:t>
            </a:r>
          </a:p>
          <a:p>
            <a:pPr lvl="1"/>
            <a:endParaRPr lang="it-IT" sz="2400" b="1" dirty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Sviluppo delle scienze cognitive</a:t>
            </a:r>
          </a:p>
          <a:p>
            <a:pPr marL="800100" lvl="1" indent="-342900">
              <a:buFont typeface="Wingdings" pitchFamily="2" charset="2"/>
              <a:buChar char="Ø"/>
            </a:pPr>
            <a:endParaRPr lang="it-IT" sz="24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Studenti come attori attivi del loro </a:t>
            </a:r>
            <a:r>
              <a:rPr lang="it-IT" sz="2400" b="1" smtClean="0">
                <a:solidFill>
                  <a:schemeClr val="bg1"/>
                </a:solidFill>
              </a:rPr>
              <a:t>apprendimento (co-costruzione </a:t>
            </a:r>
            <a:r>
              <a:rPr lang="it-IT" sz="2400" b="1" dirty="0" smtClean="0">
                <a:solidFill>
                  <a:schemeClr val="bg1"/>
                </a:solidFill>
              </a:rPr>
              <a:t>del loro sapere)</a:t>
            </a:r>
          </a:p>
          <a:p>
            <a:pPr lvl="1"/>
            <a:endParaRPr lang="it-IT" sz="24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Un apprendimento applicato al contesto reale</a:t>
            </a:r>
          </a:p>
          <a:p>
            <a:pPr lvl="1"/>
            <a:endParaRPr lang="it-IT" sz="24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Scambio di ruolo (temporaneo) tra studenti e insegnanti</a:t>
            </a:r>
          </a:p>
          <a:p>
            <a:pPr lvl="1"/>
            <a:endParaRPr lang="it-IT" sz="24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Wingdings" pitchFamily="2" charset="2"/>
              <a:buChar char="Ø"/>
            </a:pPr>
            <a:r>
              <a:rPr lang="it-IT" sz="2400" b="1" dirty="0" smtClean="0">
                <a:solidFill>
                  <a:schemeClr val="bg1"/>
                </a:solidFill>
              </a:rPr>
              <a:t>Gli studenti imparano gli uni con gli altri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76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ownloadstock.net/screenshot/Europe-Map-Locator_416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91580"/>
            <a:ext cx="10225136" cy="921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07504" y="535475"/>
            <a:ext cx="194421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Sint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Lievens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College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Gent, Belgium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950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General secondary education 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8564" y="0"/>
            <a:ext cx="209343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Immaculata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Instituut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Oostmalle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Belgium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400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Vocational  secondary education 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813167" y="2018743"/>
            <a:ext cx="2304256" cy="16927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NO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Mittelschule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Langenlois</a:t>
            </a:r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Langenlois</a:t>
            </a:r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Austria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390 </a:t>
            </a:r>
            <a:r>
              <a:rPr lang="fr-FR" sz="1600" b="1" dirty="0" err="1" smtClean="0">
                <a:solidFill>
                  <a:schemeClr val="accent1">
                    <a:lumMod val="75000"/>
                  </a:schemeClr>
                </a:solidFill>
              </a:rPr>
              <a:t>students</a:t>
            </a:r>
            <a:endParaRPr lang="fr-FR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General lower 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983760" y="3933056"/>
            <a:ext cx="2160240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BG-BRG </a:t>
            </a:r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Klosterneuburg</a:t>
            </a:r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Klosterneuburg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Austria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1050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General 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475656" y="1052736"/>
            <a:ext cx="1584176" cy="266429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059832" y="1692771"/>
            <a:ext cx="0" cy="1880245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4355976" y="4077072"/>
            <a:ext cx="2520280" cy="424790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4211960" y="2996952"/>
            <a:ext cx="2520280" cy="1477288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3451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106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</dc:creator>
  <cp:lastModifiedBy>caroline</cp:lastModifiedBy>
  <cp:revision>69</cp:revision>
  <cp:lastPrinted>2011-05-10T07:37:44Z</cp:lastPrinted>
  <dcterms:created xsi:type="dcterms:W3CDTF">2011-05-09T08:54:14Z</dcterms:created>
  <dcterms:modified xsi:type="dcterms:W3CDTF">2011-05-17T15:54:57Z</dcterms:modified>
</cp:coreProperties>
</file>