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60" r:id="rId2"/>
    <p:sldId id="261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90" y="-22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1251A-E5C8-4582-8960-7595779F6A9F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0362-2DDF-4464-9C32-2656827A04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56279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980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37756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7218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668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209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4721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804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12752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0633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965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87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7FD0D-538E-480B-ACDD-6E6D851E1A4C}" type="datetimeFigureOut">
              <a:rPr lang="en-GB" smtClean="0"/>
              <a:pPr/>
              <a:t>17/05/2011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9B77D-280D-43A1-8600-355DF011B1D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9654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magin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56592" y="5796"/>
            <a:ext cx="4606379" cy="919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925717"/>
            <a:ext cx="9144000" cy="5932283"/>
          </a:xfrm>
          <a:prstGeom prst="rect">
            <a:avLst/>
          </a:prstGeom>
          <a:solidFill>
            <a:srgbClr val="33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ZoneTexte 5"/>
          <p:cNvSpPr txBox="1"/>
          <p:nvPr/>
        </p:nvSpPr>
        <p:spPr>
          <a:xfrm>
            <a:off x="519630" y="1196752"/>
            <a:ext cx="835292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chemeClr val="bg1"/>
                </a:solidFill>
              </a:rPr>
              <a:t>Panel 2: </a:t>
            </a:r>
          </a:p>
          <a:p>
            <a:endParaRPr lang="it-IT" sz="2800" dirty="0" smtClean="0">
              <a:solidFill>
                <a:schemeClr val="bg1"/>
              </a:solidFill>
            </a:endParaRPr>
          </a:p>
          <a:p>
            <a:pPr marL="0" lvl="1"/>
            <a:r>
              <a:rPr lang="it-IT" sz="2400" b="1" dirty="0" smtClean="0">
                <a:solidFill>
                  <a:schemeClr val="bg1"/>
                </a:solidFill>
              </a:rPr>
              <a:t>Personalised teaching </a:t>
            </a:r>
            <a:r>
              <a:rPr lang="it-IT" sz="2400" dirty="0" smtClean="0">
                <a:solidFill>
                  <a:schemeClr val="bg1"/>
                </a:solidFill>
              </a:rPr>
              <a:t>thanks to the innovative organization of time and space</a:t>
            </a:r>
            <a:endParaRPr lang="it-IT" sz="1400" dirty="0" smtClean="0">
              <a:solidFill>
                <a:schemeClr val="bg1"/>
              </a:solidFill>
            </a:endParaRPr>
          </a:p>
          <a:p>
            <a:pPr marL="742950" lvl="1" indent="-285750"/>
            <a:endParaRPr lang="it-IT" sz="24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Preferences for different methods and paces of learning between students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 ‘</a:t>
            </a:r>
            <a:r>
              <a:rPr lang="it-IT" sz="2400" i="1" dirty="0" smtClean="0">
                <a:solidFill>
                  <a:schemeClr val="bg1"/>
                </a:solidFill>
              </a:rPr>
              <a:t>One size fits all’</a:t>
            </a:r>
            <a:r>
              <a:rPr lang="it-IT" sz="2400" dirty="0" smtClean="0">
                <a:solidFill>
                  <a:schemeClr val="bg1"/>
                </a:solidFill>
              </a:rPr>
              <a:t> no longer works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New organizational model of learning 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2400" dirty="0" smtClean="0">
              <a:solidFill>
                <a:schemeClr val="bg1"/>
              </a:solidFill>
            </a:endParaRPr>
          </a:p>
          <a:p>
            <a:pPr marL="742950" lvl="1" indent="-285750">
              <a:buFont typeface="Wingdings" pitchFamily="2" charset="2"/>
              <a:buChar char="Ø"/>
            </a:pPr>
            <a:r>
              <a:rPr lang="it-IT" sz="2400" dirty="0" smtClean="0">
                <a:solidFill>
                  <a:schemeClr val="bg1"/>
                </a:solidFill>
              </a:rPr>
              <a:t>The possibility of personalisation thanks to ICT</a:t>
            </a:r>
          </a:p>
          <a:p>
            <a:pPr marL="742950" lvl="1" indent="-285750">
              <a:buFont typeface="Wingdings" pitchFamily="2" charset="2"/>
              <a:buChar char="Ø"/>
            </a:pPr>
            <a:endParaRPr lang="it-IT" sz="2000" dirty="0" smtClean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139952" y="142590"/>
            <a:ext cx="5020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Implementing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21st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century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ways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of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learning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fr-FR" sz="2000" b="1" dirty="0" err="1" smtClean="0">
                <a:solidFill>
                  <a:schemeClr val="accent6">
                    <a:lumMod val="75000"/>
                  </a:schemeClr>
                </a:solidFill>
              </a:rPr>
              <a:t>schooling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000" b="1" dirty="0" smtClean="0">
                <a:solidFill>
                  <a:schemeClr val="tx2"/>
                </a:solidFill>
              </a:rPr>
              <a:t>                      </a:t>
            </a:r>
            <a:r>
              <a:rPr lang="fr-FR" dirty="0" smtClean="0">
                <a:solidFill>
                  <a:schemeClr val="tx2"/>
                </a:solidFill>
              </a:rPr>
              <a:t>12 May 2011, Roma</a:t>
            </a: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91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ownloadstock.net/screenshot/Europe-Map-Locator_416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91580"/>
            <a:ext cx="10225136" cy="921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107504" y="2263241"/>
            <a:ext cx="226638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Lycée pilote innovant international </a:t>
            </a:r>
          </a:p>
          <a:p>
            <a:r>
              <a:rPr lang="fr-FR" sz="1600" b="1" dirty="0" smtClean="0">
                <a:solidFill>
                  <a:schemeClr val="accent1">
                    <a:lumMod val="75000"/>
                  </a:schemeClr>
                </a:solidFill>
              </a:rPr>
              <a:t>Poitiers, France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440</a:t>
            </a:r>
            <a:r>
              <a:rPr lang="en-GB" sz="1600" b="1" dirty="0" smtClean="0">
                <a:solidFill>
                  <a:srgbClr val="FF0000"/>
                </a:solidFill>
              </a:rPr>
              <a:t> 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Upper secondary education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55776" y="147"/>
            <a:ext cx="1944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Hellerup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school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Gentofte, Denmark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650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Primary &amp; lower secondary education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7788" y="569534"/>
            <a:ext cx="2339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 smtClean="0">
                <a:solidFill>
                  <a:schemeClr val="accent6">
                    <a:lumMod val="75000"/>
                  </a:schemeClr>
                </a:solidFill>
              </a:rPr>
              <a:t>Corlaer</a:t>
            </a:r>
            <a:r>
              <a:rPr lang="en-GB" sz="2000" b="1" dirty="0" smtClean="0">
                <a:solidFill>
                  <a:schemeClr val="accent6">
                    <a:lumMod val="75000"/>
                  </a:schemeClr>
                </a:solidFill>
              </a:rPr>
              <a:t> College</a:t>
            </a:r>
          </a:p>
          <a:p>
            <a:r>
              <a:rPr lang="en-GB" sz="1600" b="1" dirty="0" err="1" smtClean="0">
                <a:solidFill>
                  <a:schemeClr val="accent1">
                    <a:lumMod val="75000"/>
                  </a:schemeClr>
                </a:solidFill>
              </a:rPr>
              <a:t>Nijkerk</a:t>
            </a:r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, The Netherlands</a:t>
            </a:r>
          </a:p>
          <a:p>
            <a:r>
              <a:rPr lang="en-GB" sz="1600" b="1" dirty="0" smtClean="0">
                <a:solidFill>
                  <a:schemeClr val="accent1">
                    <a:lumMod val="75000"/>
                  </a:schemeClr>
                </a:solidFill>
              </a:rPr>
              <a:t>1400 students</a:t>
            </a:r>
          </a:p>
          <a:p>
            <a:r>
              <a:rPr lang="en-GB" sz="1600" i="1" dirty="0" smtClean="0">
                <a:solidFill>
                  <a:schemeClr val="accent1">
                    <a:lumMod val="75000"/>
                  </a:schemeClr>
                </a:solidFill>
              </a:rPr>
              <a:t>Upper secondary education (general and vocational)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547664" y="3263515"/>
            <a:ext cx="648072" cy="1113623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3347864" y="1385142"/>
            <a:ext cx="648072" cy="1374309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2051720" y="1988840"/>
            <a:ext cx="1080120" cy="1494002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6510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99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patricia</dc:creator>
  <cp:lastModifiedBy>caroline</cp:lastModifiedBy>
  <cp:revision>102</cp:revision>
  <cp:lastPrinted>2011-05-10T07:37:44Z</cp:lastPrinted>
  <dcterms:created xsi:type="dcterms:W3CDTF">2011-05-09T08:54:14Z</dcterms:created>
  <dcterms:modified xsi:type="dcterms:W3CDTF">2011-05-17T15:58:26Z</dcterms:modified>
</cp:coreProperties>
</file>