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4" r:id="rId2"/>
    <p:sldId id="262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90" y="-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251A-E5C8-4582-8960-7595779F6A9F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0362-2DDF-4464-9C32-2656827A0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27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8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6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2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7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0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7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63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5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65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5796"/>
            <a:ext cx="4606379" cy="9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925717"/>
            <a:ext cx="9144000" cy="5932283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0" y="887135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Panel 3: </a:t>
            </a:r>
          </a:p>
          <a:p>
            <a:endParaRPr lang="it-IT" sz="1200" dirty="0" smtClean="0">
              <a:solidFill>
                <a:schemeClr val="bg1"/>
              </a:solidFill>
            </a:endParaRPr>
          </a:p>
          <a:p>
            <a:pPr marL="742950" lvl="1" indent="-285750"/>
            <a:r>
              <a:rPr lang="it-IT" sz="2400" b="1" dirty="0" smtClean="0">
                <a:solidFill>
                  <a:schemeClr val="bg1"/>
                </a:solidFill>
              </a:rPr>
              <a:t>Increasing schools’ involvement with their local communities</a:t>
            </a:r>
          </a:p>
          <a:p>
            <a:pPr marL="742950" lvl="1" indent="-285750"/>
            <a:endParaRPr lang="it-IT" sz="12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Learning ‘enters’ into the real world (contextualization), allowing students to become socially responsible citizens ready to enter the world of work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2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Multiplication of opportunities for the enrichment of students’ experiences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2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2 way </a:t>
            </a:r>
            <a:r>
              <a:rPr lang="it-IT" sz="2400" b="1" dirty="0" err="1" smtClean="0">
                <a:solidFill>
                  <a:schemeClr val="bg1"/>
                </a:solidFill>
              </a:rPr>
              <a:t>approach</a:t>
            </a:r>
            <a:r>
              <a:rPr lang="it-IT" sz="2400" b="1" dirty="0" smtClean="0">
                <a:solidFill>
                  <a:schemeClr val="bg1"/>
                </a:solidFill>
              </a:rPr>
              <a:t>: consolidate the </a:t>
            </a:r>
            <a:r>
              <a:rPr lang="it-IT" sz="2400" b="1" dirty="0" err="1" smtClean="0">
                <a:solidFill>
                  <a:schemeClr val="bg1"/>
                </a:solidFill>
              </a:rPr>
              <a:t>support</a:t>
            </a:r>
            <a:r>
              <a:rPr lang="it-IT" sz="2400" b="1" dirty="0" smtClean="0">
                <a:solidFill>
                  <a:schemeClr val="bg1"/>
                </a:solidFill>
              </a:rPr>
              <a:t> and </a:t>
            </a:r>
            <a:r>
              <a:rPr lang="it-IT" sz="2400" b="1" dirty="0" err="1" smtClean="0">
                <a:solidFill>
                  <a:schemeClr val="bg1"/>
                </a:solidFill>
              </a:rPr>
              <a:t>commitment</a:t>
            </a:r>
            <a:r>
              <a:rPr lang="it-IT" sz="2400" b="1" dirty="0" smtClean="0">
                <a:solidFill>
                  <a:schemeClr val="bg1"/>
                </a:solidFill>
              </a:rPr>
              <a:t>  </a:t>
            </a:r>
            <a:r>
              <a:rPr lang="it-IT" sz="2400" b="1" dirty="0" err="1" smtClean="0">
                <a:solidFill>
                  <a:schemeClr val="bg1"/>
                </a:solidFill>
              </a:rPr>
              <a:t>of</a:t>
            </a:r>
            <a:r>
              <a:rPr lang="it-IT" sz="2400" b="1" dirty="0" smtClean="0">
                <a:solidFill>
                  <a:schemeClr val="bg1"/>
                </a:solidFill>
              </a:rPr>
              <a:t> the community </a:t>
            </a:r>
            <a:r>
              <a:rPr lang="it-IT" sz="2400" b="1" dirty="0" err="1" smtClean="0">
                <a:solidFill>
                  <a:schemeClr val="bg1"/>
                </a:solidFill>
              </a:rPr>
              <a:t>to</a:t>
            </a:r>
            <a:r>
              <a:rPr lang="it-IT" sz="2400" b="1" dirty="0" smtClean="0">
                <a:solidFill>
                  <a:schemeClr val="bg1"/>
                </a:solidFill>
              </a:rPr>
              <a:t> help </a:t>
            </a:r>
            <a:r>
              <a:rPr lang="it-IT" sz="2400" b="1" dirty="0" err="1" smtClean="0">
                <a:solidFill>
                  <a:schemeClr val="bg1"/>
                </a:solidFill>
              </a:rPr>
              <a:t>students</a:t>
            </a:r>
            <a:r>
              <a:rPr lang="it-IT" sz="2400" b="1" dirty="0" smtClean="0">
                <a:solidFill>
                  <a:schemeClr val="bg1"/>
                </a:solidFill>
              </a:rPr>
              <a:t>’ </a:t>
            </a:r>
            <a:r>
              <a:rPr lang="it-IT" sz="2400" b="1" dirty="0" err="1" smtClean="0">
                <a:solidFill>
                  <a:schemeClr val="bg1"/>
                </a:solidFill>
              </a:rPr>
              <a:t>learning</a:t>
            </a:r>
            <a:r>
              <a:rPr lang="it-IT" sz="2400" b="1" dirty="0" smtClean="0">
                <a:solidFill>
                  <a:schemeClr val="bg1"/>
                </a:solidFill>
              </a:rPr>
              <a:t> and </a:t>
            </a:r>
            <a:r>
              <a:rPr lang="it-IT" sz="2400" b="1" dirty="0" err="1" smtClean="0">
                <a:solidFill>
                  <a:schemeClr val="bg1"/>
                </a:solidFill>
              </a:rPr>
              <a:t>likewise</a:t>
            </a:r>
            <a:r>
              <a:rPr lang="it-IT" sz="2400" b="1" dirty="0" smtClean="0">
                <a:solidFill>
                  <a:schemeClr val="bg1"/>
                </a:solidFill>
              </a:rPr>
              <a:t> the </a:t>
            </a:r>
            <a:r>
              <a:rPr lang="it-IT" sz="2400" b="1" dirty="0" err="1" smtClean="0">
                <a:solidFill>
                  <a:schemeClr val="bg1"/>
                </a:solidFill>
              </a:rPr>
              <a:t>school</a:t>
            </a:r>
            <a:r>
              <a:rPr lang="it-IT" sz="2400" b="1" dirty="0" smtClean="0">
                <a:solidFill>
                  <a:schemeClr val="bg1"/>
                </a:solidFill>
              </a:rPr>
              <a:t>’s </a:t>
            </a:r>
            <a:r>
              <a:rPr lang="it-IT" sz="2400" b="1" dirty="0" err="1" smtClean="0">
                <a:solidFill>
                  <a:schemeClr val="bg1"/>
                </a:solidFill>
              </a:rPr>
              <a:t>commitment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to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contribute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to</a:t>
            </a:r>
            <a:r>
              <a:rPr lang="it-IT" sz="2400" b="1" dirty="0" smtClean="0">
                <a:solidFill>
                  <a:schemeClr val="bg1"/>
                </a:solidFill>
              </a:rPr>
              <a:t> the community’s </a:t>
            </a:r>
            <a:r>
              <a:rPr lang="it-IT" sz="2400" b="1" dirty="0" err="1" smtClean="0">
                <a:solidFill>
                  <a:schemeClr val="bg1"/>
                </a:solidFill>
              </a:rPr>
              <a:t>development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12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err="1" smtClean="0">
                <a:solidFill>
                  <a:schemeClr val="bg1"/>
                </a:solidFill>
              </a:rPr>
              <a:t>Students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have</a:t>
            </a:r>
            <a:r>
              <a:rPr lang="it-IT" sz="2400" b="1" dirty="0" smtClean="0">
                <a:solidFill>
                  <a:schemeClr val="bg1"/>
                </a:solidFill>
              </a:rPr>
              <a:t> the </a:t>
            </a:r>
            <a:r>
              <a:rPr lang="it-IT" sz="2400" b="1" dirty="0" err="1" smtClean="0">
                <a:solidFill>
                  <a:schemeClr val="bg1"/>
                </a:solidFill>
              </a:rPr>
              <a:t>opportunity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to</a:t>
            </a:r>
            <a:r>
              <a:rPr lang="it-IT" sz="2400" b="1" dirty="0" smtClean="0">
                <a:solidFill>
                  <a:schemeClr val="bg1"/>
                </a:solidFill>
              </a:rPr>
              <a:t> showcase the </a:t>
            </a:r>
            <a:r>
              <a:rPr lang="it-IT" sz="2400" b="1" dirty="0" err="1" smtClean="0">
                <a:solidFill>
                  <a:schemeClr val="bg1"/>
                </a:solidFill>
              </a:rPr>
              <a:t>results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of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their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learning</a:t>
            </a:r>
            <a:r>
              <a:rPr lang="it-IT" sz="2400" b="1" dirty="0" smtClean="0">
                <a:solidFill>
                  <a:schemeClr val="bg1"/>
                </a:solidFill>
              </a:rPr>
              <a:t> (</a:t>
            </a:r>
            <a:r>
              <a:rPr lang="it-IT" sz="2400" b="1" dirty="0" err="1" smtClean="0">
                <a:solidFill>
                  <a:schemeClr val="bg1"/>
                </a:solidFill>
              </a:rPr>
              <a:t>valorization</a:t>
            </a:r>
            <a:r>
              <a:rPr lang="it-IT" sz="2400" b="1" dirty="0" smtClean="0">
                <a:solidFill>
                  <a:schemeClr val="bg1"/>
                </a:solidFill>
              </a:rPr>
              <a:t>)</a:t>
            </a:r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39952" y="142590"/>
            <a:ext cx="5020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Implementing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21st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century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ways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schooling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                      </a:t>
            </a:r>
            <a:r>
              <a:rPr lang="fr-FR" dirty="0" smtClean="0">
                <a:solidFill>
                  <a:schemeClr val="tx2"/>
                </a:solidFill>
              </a:rPr>
              <a:t>12 May 2011, Roma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5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wnloadstock.net/screenshot/Europe-Map-Locator_41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91580"/>
            <a:ext cx="10225136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29752" y="2276872"/>
            <a:ext cx="160003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Escola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Domingos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Sequeira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Leiria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Portugal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1200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Upper secondary education 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4854" y="548680"/>
            <a:ext cx="23969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Broadgreen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International School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Liverpool, United Kingdom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1300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37243" y="5789197"/>
            <a:ext cx="200910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IES Salvador Victoria</a:t>
            </a: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Teruel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Spain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270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Secondary education</a:t>
            </a:r>
          </a:p>
          <a:p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84652" y="4338975"/>
            <a:ext cx="0" cy="79509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003897" y="1395065"/>
            <a:ext cx="407863" cy="116983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6200000" flipV="1">
            <a:off x="1464448" y="5322108"/>
            <a:ext cx="571504" cy="3571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58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133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caroline</cp:lastModifiedBy>
  <cp:revision>103</cp:revision>
  <cp:lastPrinted>2011-05-10T07:37:44Z</cp:lastPrinted>
  <dcterms:created xsi:type="dcterms:W3CDTF">2011-05-09T08:54:14Z</dcterms:created>
  <dcterms:modified xsi:type="dcterms:W3CDTF">2011-05-17T15:59:21Z</dcterms:modified>
</cp:coreProperties>
</file>