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4" r:id="rId2"/>
    <p:sldId id="262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>
        <p:scale>
          <a:sx n="68" d="100"/>
          <a:sy n="68" d="100"/>
        </p:scale>
        <p:origin x="-562" y="-2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1251A-E5C8-4582-8960-7595779F6A9F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C0362-2DDF-4464-9C32-2656827A0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56279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2980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775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9721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668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9209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4721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804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1275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0633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9651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87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9654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56592" y="5796"/>
            <a:ext cx="4606379" cy="919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4696094" y="142590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>
                <a:solidFill>
                  <a:srgbClr val="7030A0"/>
                </a:solidFill>
              </a:rPr>
              <a:t>Scuole</a:t>
            </a:r>
            <a:r>
              <a:rPr lang="en-US" b="1" i="1" dirty="0">
                <a:solidFill>
                  <a:srgbClr val="7030A0"/>
                </a:solidFill>
              </a:rPr>
              <a:t> 2.0</a:t>
            </a:r>
            <a:r>
              <a:rPr lang="en-US" b="1" dirty="0">
                <a:solidFill>
                  <a:srgbClr val="7030A0"/>
                </a:solidFill>
              </a:rPr>
              <a:t> invites innovative schools from across </a:t>
            </a:r>
            <a:r>
              <a:rPr lang="en-US" b="1" dirty="0" smtClean="0">
                <a:solidFill>
                  <a:srgbClr val="7030A0"/>
                </a:solidFill>
              </a:rPr>
              <a:t>Europe  -  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11 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May 2011, Roma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25717"/>
            <a:ext cx="9144000" cy="5932283"/>
          </a:xfrm>
          <a:prstGeom prst="rect">
            <a:avLst/>
          </a:prstGeom>
          <a:solidFill>
            <a:srgbClr val="33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ZoneTexte 5"/>
          <p:cNvSpPr txBox="1"/>
          <p:nvPr/>
        </p:nvSpPr>
        <p:spPr>
          <a:xfrm>
            <a:off x="0" y="856357"/>
            <a:ext cx="91440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</a:rPr>
              <a:t>Pannello 3: </a:t>
            </a:r>
          </a:p>
          <a:p>
            <a:endParaRPr lang="it-IT" sz="1200" dirty="0" smtClean="0">
              <a:solidFill>
                <a:schemeClr val="bg1"/>
              </a:solidFill>
            </a:endParaRPr>
          </a:p>
          <a:p>
            <a:pPr lvl="1"/>
            <a:r>
              <a:rPr lang="it-IT" sz="2400" b="1" dirty="0" smtClean="0">
                <a:solidFill>
                  <a:schemeClr val="bg1"/>
                </a:solidFill>
              </a:rPr>
              <a:t>Una </a:t>
            </a:r>
            <a:r>
              <a:rPr lang="it-IT" sz="2400" b="1" dirty="0">
                <a:solidFill>
                  <a:schemeClr val="bg1"/>
                </a:solidFill>
              </a:rPr>
              <a:t>scuola </a:t>
            </a:r>
            <a:r>
              <a:rPr lang="it-IT" sz="2400" b="1" dirty="0" smtClean="0">
                <a:solidFill>
                  <a:schemeClr val="bg1"/>
                </a:solidFill>
              </a:rPr>
              <a:t>più inserita nella sua </a:t>
            </a:r>
            <a:r>
              <a:rPr lang="it-IT" sz="2400" b="1" dirty="0">
                <a:solidFill>
                  <a:schemeClr val="bg1"/>
                </a:solidFill>
              </a:rPr>
              <a:t>comunità </a:t>
            </a:r>
            <a:r>
              <a:rPr lang="it-IT" sz="2400" b="1" dirty="0" smtClean="0">
                <a:solidFill>
                  <a:schemeClr val="bg1"/>
                </a:solidFill>
              </a:rPr>
              <a:t>locale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it-IT" sz="1200" b="1" dirty="0">
              <a:solidFill>
                <a:schemeClr val="bg1"/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bg1"/>
                </a:solidFill>
              </a:rPr>
              <a:t>L’apprendimento «entra» nel mondo reale </a:t>
            </a:r>
            <a:r>
              <a:rPr lang="it-IT" sz="2400" b="1" dirty="0">
                <a:solidFill>
                  <a:schemeClr val="bg1"/>
                </a:solidFill>
              </a:rPr>
              <a:t>(</a:t>
            </a:r>
            <a:r>
              <a:rPr lang="it-IT" sz="2400" b="1" dirty="0" smtClean="0">
                <a:solidFill>
                  <a:schemeClr val="bg1"/>
                </a:solidFill>
              </a:rPr>
              <a:t>contestualizzazione) permettendo agli studenti di diventare cittadini socialmente responsabili e pronti a entrare nel mondo del lavoro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it-IT" sz="1400" b="1" dirty="0">
              <a:solidFill>
                <a:schemeClr val="bg1"/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bg1"/>
                </a:solidFill>
              </a:rPr>
              <a:t>Moltiplicare le opportunità per arricchire le esperienze degli studenti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it-IT" sz="1400" b="1" dirty="0">
              <a:solidFill>
                <a:schemeClr val="bg1"/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bg1"/>
                </a:solidFill>
              </a:rPr>
              <a:t>Consolidare il supporto e l’impegno della communità per l’apprendimento degli studenti così come l’impegno della scuola per lo sviluppo della communità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it-IT" sz="1400" b="1" dirty="0">
              <a:solidFill>
                <a:schemeClr val="bg1"/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bg1"/>
                </a:solidFill>
              </a:rPr>
              <a:t>Gli studenti fanno vedere i risultati del loro apprendimento (valorizzazione)</a:t>
            </a:r>
            <a:endParaRPr lang="it-IT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53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downloadstock.net/screenshot/Europe-Map-Locator_416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791580"/>
            <a:ext cx="10225136" cy="921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29752" y="2276872"/>
            <a:ext cx="160003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</a:rPr>
              <a:t>Escola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</a:rPr>
              <a:t>Domingos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</a:rPr>
              <a:t>Sequeira</a:t>
            </a:r>
            <a:endParaRPr lang="en-GB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1600" b="1" dirty="0" err="1" smtClean="0">
                <a:solidFill>
                  <a:schemeClr val="accent1">
                    <a:lumMod val="75000"/>
                  </a:schemeClr>
                </a:solidFill>
              </a:rPr>
              <a:t>Leiria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, Portugal</a:t>
            </a:r>
          </a:p>
          <a:p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1200 students</a:t>
            </a:r>
          </a:p>
          <a:p>
            <a:r>
              <a:rPr lang="en-GB" sz="1600" i="1" dirty="0" smtClean="0">
                <a:solidFill>
                  <a:schemeClr val="accent1">
                    <a:lumMod val="75000"/>
                  </a:schemeClr>
                </a:solidFill>
              </a:rPr>
              <a:t>Upper secondary education </a:t>
            </a:r>
            <a:endParaRPr lang="en-GB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4854" y="548680"/>
            <a:ext cx="239694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</a:rPr>
              <a:t>Broadgreen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 International School</a:t>
            </a:r>
          </a:p>
          <a:p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Liverpool, United Kingdom</a:t>
            </a:r>
          </a:p>
          <a:p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1300 students</a:t>
            </a:r>
          </a:p>
          <a:p>
            <a:r>
              <a:rPr lang="en-GB" sz="1600" i="1" dirty="0" smtClean="0">
                <a:solidFill>
                  <a:schemeClr val="accent1">
                    <a:lumMod val="75000"/>
                  </a:schemeClr>
                </a:solidFill>
              </a:rPr>
              <a:t>Secondary education</a:t>
            </a:r>
            <a:endParaRPr lang="en-GB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637243" y="5789197"/>
            <a:ext cx="2009106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IES Salvador Victoria</a:t>
            </a:r>
          </a:p>
          <a:p>
            <a:r>
              <a:rPr lang="en-GB" sz="1600" b="1" dirty="0" err="1" smtClean="0">
                <a:solidFill>
                  <a:schemeClr val="accent1">
                    <a:lumMod val="75000"/>
                  </a:schemeClr>
                </a:solidFill>
              </a:rPr>
              <a:t>Teruel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, Spain</a:t>
            </a:r>
          </a:p>
          <a:p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270 students</a:t>
            </a:r>
          </a:p>
          <a:p>
            <a:r>
              <a:rPr lang="en-GB" sz="1600" i="1" dirty="0" smtClean="0">
                <a:solidFill>
                  <a:schemeClr val="accent1">
                    <a:lumMod val="75000"/>
                  </a:schemeClr>
                </a:solidFill>
              </a:rPr>
              <a:t>Secondary education</a:t>
            </a:r>
          </a:p>
          <a:p>
            <a:endParaRPr lang="en-GB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384652" y="4338975"/>
            <a:ext cx="0" cy="795091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2003897" y="1395065"/>
            <a:ext cx="407863" cy="1169839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rot="16200000" flipV="1">
            <a:off x="1428729" y="5429264"/>
            <a:ext cx="642942" cy="214313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1588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125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Thème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patricia</dc:creator>
  <cp:lastModifiedBy>caroline</cp:lastModifiedBy>
  <cp:revision>69</cp:revision>
  <cp:lastPrinted>2011-05-10T07:37:44Z</cp:lastPrinted>
  <dcterms:created xsi:type="dcterms:W3CDTF">2011-05-09T08:54:14Z</dcterms:created>
  <dcterms:modified xsi:type="dcterms:W3CDTF">2011-05-17T15:55:56Z</dcterms:modified>
</cp:coreProperties>
</file>